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49"/>
  </p:notesMasterIdLst>
  <p:sldIdLst>
    <p:sldId id="256" r:id="rId2"/>
    <p:sldId id="335" r:id="rId3"/>
    <p:sldId id="336" r:id="rId4"/>
    <p:sldId id="344" r:id="rId5"/>
    <p:sldId id="343" r:id="rId6"/>
    <p:sldId id="345" r:id="rId7"/>
    <p:sldId id="346" r:id="rId8"/>
    <p:sldId id="337" r:id="rId9"/>
    <p:sldId id="347" r:id="rId10"/>
    <p:sldId id="348" r:id="rId11"/>
    <p:sldId id="350" r:id="rId12"/>
    <p:sldId id="351" r:id="rId13"/>
    <p:sldId id="352" r:id="rId14"/>
    <p:sldId id="338" r:id="rId15"/>
    <p:sldId id="359" r:id="rId16"/>
    <p:sldId id="360" r:id="rId17"/>
    <p:sldId id="361" r:id="rId18"/>
    <p:sldId id="363" r:id="rId19"/>
    <p:sldId id="364" r:id="rId20"/>
    <p:sldId id="339" r:id="rId21"/>
    <p:sldId id="365" r:id="rId22"/>
    <p:sldId id="366" r:id="rId23"/>
    <p:sldId id="367" r:id="rId24"/>
    <p:sldId id="368" r:id="rId25"/>
    <p:sldId id="369" r:id="rId26"/>
    <p:sldId id="370" r:id="rId27"/>
    <p:sldId id="371" r:id="rId28"/>
    <p:sldId id="372" r:id="rId29"/>
    <p:sldId id="340" r:id="rId30"/>
    <p:sldId id="373" r:id="rId31"/>
    <p:sldId id="374" r:id="rId32"/>
    <p:sldId id="375" r:id="rId33"/>
    <p:sldId id="376" r:id="rId34"/>
    <p:sldId id="377" r:id="rId35"/>
    <p:sldId id="378" r:id="rId36"/>
    <p:sldId id="341" r:id="rId37"/>
    <p:sldId id="342" r:id="rId38"/>
    <p:sldId id="379" r:id="rId39"/>
    <p:sldId id="281" r:id="rId40"/>
    <p:sldId id="353" r:id="rId41"/>
    <p:sldId id="354" r:id="rId42"/>
    <p:sldId id="355" r:id="rId43"/>
    <p:sldId id="356" r:id="rId44"/>
    <p:sldId id="357" r:id="rId45"/>
    <p:sldId id="358" r:id="rId46"/>
    <p:sldId id="349" r:id="rId47"/>
    <p:sldId id="362" r:id="rId48"/>
  </p:sldIdLst>
  <p:sldSz cx="9144000" cy="6858000" type="screen4x3"/>
  <p:notesSz cx="6858000" cy="9144000"/>
  <p:embeddedFontLst>
    <p:embeddedFont>
      <p:font typeface="Noto Sans" panose="020B0502040504020204" pitchFamily="34" charset="0"/>
      <p:regular r:id="rId50"/>
      <p:bold r:id="rId51"/>
      <p:italic r:id="rId52"/>
      <p:boldItalic r:id="rId53"/>
    </p:embeddedFont>
    <p:embeddedFont>
      <p:font typeface="IRANSans" panose="020B0506030804020204" pitchFamily="34" charset="-78"/>
      <p:regular r:id="rId54"/>
      <p:bold r:id="rId55"/>
    </p:embeddedFont>
    <p:embeddedFont>
      <p:font typeface="Calibri Light" panose="020F0302020204030204" pitchFamily="34" charset="0"/>
      <p:regular r:id="rId56"/>
      <p:italic r:id="rId57"/>
    </p:embeddedFont>
    <p:embeddedFont>
      <p:font typeface="Ubuntu" panose="020B0504030602030204" pitchFamily="34" charset="0"/>
      <p:regular r:id="rId58"/>
      <p:bold r:id="rId59"/>
      <p:italic r:id="rId60"/>
      <p:boldItalic r:id="rId61"/>
    </p:embeddedFont>
    <p:embeddedFont>
      <p:font typeface="IRANSans Light" panose="020B0506030804020204" pitchFamily="34" charset="-78"/>
      <p:regular r:id="rId62"/>
    </p:embeddedFont>
    <p:embeddedFont>
      <p:font typeface="IRANSans Black" panose="020B0506030804020204" pitchFamily="34" charset="-78"/>
      <p:bold r:id="rId63"/>
    </p:embeddedFont>
    <p:embeddedFont>
      <p:font typeface="B Nazanin" panose="00000400000000000000" pitchFamily="2" charset="-78"/>
      <p:regular r:id="rId64"/>
      <p:bold r:id="rId65"/>
    </p:embeddedFon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Cambria Math" panose="02040503050406030204" pitchFamily="18" charset="0"/>
      <p:regular r:id="rId7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B49E5B0-DC69-48BA-9D52-8638ACEA4FEE}">
          <p14:sldIdLst>
            <p14:sldId id="256"/>
            <p14:sldId id="335"/>
            <p14:sldId id="336"/>
            <p14:sldId id="344"/>
            <p14:sldId id="343"/>
            <p14:sldId id="345"/>
            <p14:sldId id="346"/>
            <p14:sldId id="337"/>
            <p14:sldId id="347"/>
            <p14:sldId id="348"/>
            <p14:sldId id="350"/>
            <p14:sldId id="351"/>
            <p14:sldId id="352"/>
            <p14:sldId id="338"/>
            <p14:sldId id="359"/>
            <p14:sldId id="360"/>
            <p14:sldId id="361"/>
            <p14:sldId id="363"/>
            <p14:sldId id="364"/>
            <p14:sldId id="339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40"/>
            <p14:sldId id="373"/>
            <p14:sldId id="374"/>
            <p14:sldId id="375"/>
            <p14:sldId id="376"/>
            <p14:sldId id="377"/>
            <p14:sldId id="378"/>
            <p14:sldId id="341"/>
            <p14:sldId id="342"/>
            <p14:sldId id="379"/>
            <p14:sldId id="281"/>
            <p14:sldId id="353"/>
            <p14:sldId id="354"/>
            <p14:sldId id="355"/>
            <p14:sldId id="356"/>
            <p14:sldId id="357"/>
            <p14:sldId id="358"/>
            <p14:sldId id="349"/>
            <p14:sldId id="3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DB45"/>
    <a:srgbClr val="EEAA00"/>
    <a:srgbClr val="9F70DE"/>
    <a:srgbClr val="A180CE"/>
    <a:srgbClr val="FF5050"/>
    <a:srgbClr val="8D64C4"/>
    <a:srgbClr val="89B26A"/>
    <a:srgbClr val="FFFFFF"/>
    <a:srgbClr val="7EBA56"/>
    <a:srgbClr val="73A7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66" autoAdjust="0"/>
    <p:restoredTop sz="96092" autoAdjust="0"/>
  </p:normalViewPr>
  <p:slideViewPr>
    <p:cSldViewPr snapToGrid="0">
      <p:cViewPr varScale="1">
        <p:scale>
          <a:sx n="108" d="100"/>
          <a:sy n="108" d="100"/>
        </p:scale>
        <p:origin x="1224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3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uments\uni\The%20Final%20Project\TheSuperQuestionTyper\1_combine_tags\subjects_in_resul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uments\uni\The%20Final%20Project\TheSuperQuestionTyper\1_combine_tags\subjects_in_resul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rgbClr val="FF5050"/>
            </a:solidFill>
            <a:ln>
              <a:noFill/>
            </a:ln>
            <a:effectLst/>
          </c:spPr>
          <c:invertIfNegative val="0"/>
          <c:cat>
            <c:strRef>
              <c:f>Sheet1!$C$2:$C$25</c:f>
              <c:strCache>
                <c:ptCount val="24"/>
                <c:pt idx="0">
                  <c:v>سلامت</c:v>
                </c:pt>
                <c:pt idx="1">
                  <c:v>کامپیوتر/موبایل</c:v>
                </c:pt>
                <c:pt idx="2">
                  <c:v>حقوق/قانون</c:v>
                </c:pt>
                <c:pt idx="3">
                  <c:v>تغذیه</c:v>
                </c:pt>
                <c:pt idx="4">
                  <c:v>مذهبی</c:v>
                </c:pt>
                <c:pt idx="5">
                  <c:v>فنی</c:v>
                </c:pt>
                <c:pt idx="6">
                  <c:v>خرید</c:v>
                </c:pt>
                <c:pt idx="7">
                  <c:v>روانشناسی</c:v>
                </c:pt>
                <c:pt idx="8">
                  <c:v>اقتصاد</c:v>
                </c:pt>
                <c:pt idx="9">
                  <c:v>تحصیل</c:v>
                </c:pt>
                <c:pt idx="10">
                  <c:v>سفر</c:v>
                </c:pt>
                <c:pt idx="11">
                  <c:v>کار</c:v>
                </c:pt>
                <c:pt idx="12">
                  <c:v>ماشین</c:v>
                </c:pt>
                <c:pt idx="13">
                  <c:v>زیبایی</c:v>
                </c:pt>
                <c:pt idx="14">
                  <c:v>کودکان</c:v>
                </c:pt>
                <c:pt idx="15">
                  <c:v>سایر</c:v>
                </c:pt>
                <c:pt idx="16">
                  <c:v>روابط</c:v>
                </c:pt>
                <c:pt idx="17">
                  <c:v>ورزش</c:v>
                </c:pt>
                <c:pt idx="18">
                  <c:v>حیوانات</c:v>
                </c:pt>
                <c:pt idx="19">
                  <c:v>زبان</c:v>
                </c:pt>
                <c:pt idx="20">
                  <c:v>برنامه‌نویسی</c:v>
                </c:pt>
                <c:pt idx="21">
                  <c:v>سرگرمی</c:v>
                </c:pt>
                <c:pt idx="22">
                  <c:v>گیاهان</c:v>
                </c:pt>
                <c:pt idx="23">
                  <c:v>بازی</c:v>
                </c:pt>
              </c:strCache>
            </c:strRef>
          </c:cat>
          <c:val>
            <c:numRef>
              <c:f>Sheet1!$D$2:$D$25</c:f>
              <c:numCache>
                <c:formatCode>General</c:formatCode>
                <c:ptCount val="24"/>
                <c:pt idx="0">
                  <c:v>457</c:v>
                </c:pt>
                <c:pt idx="1">
                  <c:v>361</c:v>
                </c:pt>
                <c:pt idx="2">
                  <c:v>346</c:v>
                </c:pt>
                <c:pt idx="3">
                  <c:v>333</c:v>
                </c:pt>
                <c:pt idx="4">
                  <c:v>249</c:v>
                </c:pt>
                <c:pt idx="5">
                  <c:v>193</c:v>
                </c:pt>
                <c:pt idx="6">
                  <c:v>189</c:v>
                </c:pt>
                <c:pt idx="7">
                  <c:v>179</c:v>
                </c:pt>
                <c:pt idx="8">
                  <c:v>175</c:v>
                </c:pt>
                <c:pt idx="9">
                  <c:v>172</c:v>
                </c:pt>
                <c:pt idx="10">
                  <c:v>167</c:v>
                </c:pt>
                <c:pt idx="11">
                  <c:v>132</c:v>
                </c:pt>
                <c:pt idx="12">
                  <c:v>122</c:v>
                </c:pt>
                <c:pt idx="13">
                  <c:v>119</c:v>
                </c:pt>
                <c:pt idx="14">
                  <c:v>113</c:v>
                </c:pt>
                <c:pt idx="15">
                  <c:v>91</c:v>
                </c:pt>
                <c:pt idx="16">
                  <c:v>85</c:v>
                </c:pt>
                <c:pt idx="17">
                  <c:v>67</c:v>
                </c:pt>
                <c:pt idx="18">
                  <c:v>52</c:v>
                </c:pt>
                <c:pt idx="19">
                  <c:v>52</c:v>
                </c:pt>
                <c:pt idx="20">
                  <c:v>21</c:v>
                </c:pt>
                <c:pt idx="21">
                  <c:v>19</c:v>
                </c:pt>
                <c:pt idx="22">
                  <c:v>18</c:v>
                </c:pt>
                <c:pt idx="2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FD-4FD6-961F-780A7E98A6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11599536"/>
        <c:axId val="511602864"/>
      </c:barChart>
      <c:catAx>
        <c:axId val="511599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ea typeface="+mn-ea"/>
                <a:cs typeface="IRANSans" panose="020B0506030804020204" pitchFamily="34" charset="-78"/>
              </a:defRPr>
            </a:pPr>
            <a:endParaRPr lang="en-US"/>
          </a:p>
        </c:txPr>
        <c:crossAx val="511602864"/>
        <c:crosses val="autoZero"/>
        <c:auto val="1"/>
        <c:lblAlgn val="ctr"/>
        <c:lblOffset val="100"/>
        <c:noMultiLvlLbl val="0"/>
      </c:catAx>
      <c:valAx>
        <c:axId val="5116028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1599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rgbClr val="FF5050"/>
            </a:solidFill>
            <a:ln>
              <a:noFill/>
            </a:ln>
            <a:effectLst/>
          </c:spPr>
          <c:invertIfNegative val="0"/>
          <c:cat>
            <c:strRef>
              <c:f>Sheet2!$C$2:$C$13</c:f>
              <c:strCache>
                <c:ptCount val="12"/>
                <c:pt idx="0">
                  <c:v>توضیح</c:v>
                </c:pt>
                <c:pt idx="1">
                  <c:v>بله/خیر</c:v>
                </c:pt>
                <c:pt idx="2">
                  <c:v>نظر</c:v>
                </c:pt>
                <c:pt idx="3">
                  <c:v>پیشنهاد</c:v>
                </c:pt>
                <c:pt idx="4">
                  <c:v>لیست</c:v>
                </c:pt>
                <c:pt idx="5">
                  <c:v>دلیل</c:v>
                </c:pt>
                <c:pt idx="6">
                  <c:v>تعریف</c:v>
                </c:pt>
                <c:pt idx="7">
                  <c:v>سایر</c:v>
                </c:pt>
                <c:pt idx="8">
                  <c:v>ترجمه</c:v>
                </c:pt>
                <c:pt idx="9">
                  <c:v>انتخاب</c:v>
                </c:pt>
                <c:pt idx="10">
                  <c:v>واقعیت</c:v>
                </c:pt>
                <c:pt idx="11">
                  <c:v>ریاضی</c:v>
                </c:pt>
              </c:strCache>
            </c:strRef>
          </c:cat>
          <c:val>
            <c:numRef>
              <c:f>Sheet2!$D$2:$D$13</c:f>
              <c:numCache>
                <c:formatCode>General</c:formatCode>
                <c:ptCount val="12"/>
                <c:pt idx="0">
                  <c:v>1233</c:v>
                </c:pt>
                <c:pt idx="1">
                  <c:v>774</c:v>
                </c:pt>
                <c:pt idx="2">
                  <c:v>217</c:v>
                </c:pt>
                <c:pt idx="3">
                  <c:v>171</c:v>
                </c:pt>
                <c:pt idx="4">
                  <c:v>158</c:v>
                </c:pt>
                <c:pt idx="5">
                  <c:v>114</c:v>
                </c:pt>
                <c:pt idx="6">
                  <c:v>54</c:v>
                </c:pt>
                <c:pt idx="7">
                  <c:v>38</c:v>
                </c:pt>
                <c:pt idx="8">
                  <c:v>7</c:v>
                </c:pt>
                <c:pt idx="9">
                  <c:v>6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A6-4C94-982F-4DFD30AD25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60065488"/>
        <c:axId val="460066736"/>
      </c:barChart>
      <c:catAx>
        <c:axId val="4600654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ea typeface="+mn-ea"/>
                <a:cs typeface="IRANSans" panose="020B0506030804020204" pitchFamily="34" charset="-78"/>
              </a:defRPr>
            </a:pPr>
            <a:endParaRPr lang="en-US"/>
          </a:p>
        </c:txPr>
        <c:crossAx val="460066736"/>
        <c:crosses val="autoZero"/>
        <c:auto val="1"/>
        <c:lblAlgn val="ctr"/>
        <c:lblOffset val="100"/>
        <c:noMultiLvlLbl val="0"/>
      </c:catAx>
      <c:valAx>
        <c:axId val="4600667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0065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CD05C-C38A-436F-9885-3453CC63FA97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DA9EF-CB47-4736-9A79-81E617131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225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DA9EF-CB47-4736-9A79-81E61713104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170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DA9EF-CB47-4736-9A79-81E61713104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588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628650" y="1409799"/>
            <a:ext cx="7886700" cy="1363436"/>
          </a:xfrm>
          <a:prstGeom prst="rect">
            <a:avLst/>
          </a:prstGeom>
        </p:spPr>
        <p:txBody>
          <a:bodyPr/>
          <a:lstStyle>
            <a:lvl1pPr algn="ctr" rtl="1">
              <a:defRPr sz="5400">
                <a:solidFill>
                  <a:schemeClr val="bg1"/>
                </a:solidFill>
                <a:latin typeface="+mn-lt"/>
                <a:cs typeface="IRANSans" panose="02040503050201020203" pitchFamily="18" charset="-7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628650" y="2952925"/>
            <a:ext cx="7886700" cy="3224037"/>
          </a:xfrm>
          <a:prstGeom prst="rect">
            <a:avLst/>
          </a:prstGeom>
        </p:spPr>
        <p:txBody>
          <a:bodyPr/>
          <a:lstStyle>
            <a:lvl1pPr algn="r" rtl="1">
              <a:defRPr>
                <a:solidFill>
                  <a:schemeClr val="bg1"/>
                </a:solidFill>
                <a:latin typeface="IRANSans" panose="02040503050201020203" pitchFamily="18" charset="-78"/>
                <a:cs typeface="+mn-cs"/>
              </a:defRPr>
            </a:lvl1pPr>
            <a:lvl2pPr algn="r" rtl="1">
              <a:defRPr>
                <a:solidFill>
                  <a:schemeClr val="bg1"/>
                </a:solidFill>
                <a:latin typeface="IRANSans" panose="02040503050201020203" pitchFamily="18" charset="-78"/>
                <a:cs typeface="+mn-cs"/>
              </a:defRPr>
            </a:lvl2pPr>
            <a:lvl3pPr algn="r" rtl="1">
              <a:defRPr>
                <a:solidFill>
                  <a:schemeClr val="bg1"/>
                </a:solidFill>
                <a:latin typeface="IRANSans" panose="02040503050201020203" pitchFamily="18" charset="-78"/>
                <a:cs typeface="+mn-cs"/>
              </a:defRPr>
            </a:lvl3pPr>
            <a:lvl4pPr algn="r" rtl="1">
              <a:defRPr>
                <a:solidFill>
                  <a:schemeClr val="bg1"/>
                </a:solidFill>
                <a:latin typeface="IRANSans" panose="02040503050201020203" pitchFamily="18" charset="-78"/>
                <a:cs typeface="+mn-cs"/>
              </a:defRPr>
            </a:lvl4pPr>
            <a:lvl5pPr algn="r" rtl="1">
              <a:defRPr>
                <a:solidFill>
                  <a:schemeClr val="bg1"/>
                </a:solidFill>
                <a:latin typeface="IRANSans" panose="02040503050201020203" pitchFamily="18" charset="-78"/>
                <a:cs typeface="+mn-cs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3288" y="6558431"/>
            <a:ext cx="2057400" cy="251474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fld id="{49F416C5-C567-4011-9A78-FEAFA57FBF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39670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9F416C5-C567-4011-9A78-FEAFA5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9747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9F416C5-C567-4011-9A78-FEAFA5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52894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 userDrawn="1"/>
        </p:nvSpPr>
        <p:spPr>
          <a:xfrm>
            <a:off x="628638" y="898071"/>
            <a:ext cx="7886700" cy="12164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latin typeface="Ubuntu" panose="020B0504030602030204" pitchFamily="34" charset="0"/>
              </a:rPr>
              <a:t>Click to edit Master title style</a:t>
            </a:r>
            <a:endParaRPr lang="en-US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74258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 algn="r" rtl="1">
              <a:defRPr sz="6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 algn="r" rtl="1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38538" y="6535024"/>
            <a:ext cx="2057400" cy="328861"/>
          </a:xfrm>
          <a:prstGeom prst="rect">
            <a:avLst/>
          </a:prstGeom>
        </p:spPr>
        <p:txBody>
          <a:bodyPr/>
          <a:lstStyle>
            <a:lvl1pPr rtl="1">
              <a:defRPr/>
            </a:lvl1pPr>
          </a:lstStyle>
          <a:p>
            <a:fld id="{055CD328-7D75-4FB8-B542-6174402B0E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93640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9F416C5-C567-4011-9A78-FEAFA5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71831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9F416C5-C567-4011-9A78-FEAFA5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4978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9F416C5-C567-4011-9A78-FEAFA5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2720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9F416C5-C567-4011-9A78-FEAFA5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126886"/>
      </p:ext>
    </p:extLst>
  </p:cSld>
  <p:clrMapOvr>
    <a:masterClrMapping/>
  </p:clrMapOvr>
  <p:transition spd="slow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9F416C5-C567-4011-9A78-FEAFA5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89821"/>
      </p:ext>
    </p:extLst>
  </p:cSld>
  <p:clrMapOvr>
    <a:masterClrMapping/>
  </p:clrMapOvr>
  <p:transition spd="slow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9F416C5-C567-4011-9A78-FEAFA5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334555"/>
      </p:ext>
    </p:extLst>
  </p:cSld>
  <p:clrMapOvr>
    <a:masterClrMapping/>
  </p:clrMapOvr>
  <p:transition spd="slow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2" y="0"/>
            <a:ext cx="9144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6523480"/>
            <a:ext cx="9144000" cy="3345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3300" y="6523480"/>
            <a:ext cx="2057400" cy="251474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fld id="{49F416C5-C567-4011-9A78-FEAFA57FBF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330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.bin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140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0" r="12670"/>
          <a:stretch/>
        </p:blipFill>
        <p:spPr>
          <a:xfrm>
            <a:off x="0" y="0"/>
            <a:ext cx="9134375" cy="688290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-1"/>
            <a:ext cx="9144000" cy="6882905"/>
          </a:xfrm>
          <a:prstGeom prst="rect">
            <a:avLst/>
          </a:prstGeom>
          <a:solidFill>
            <a:srgbClr val="262626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7829" y="1151648"/>
            <a:ext cx="7738715" cy="2450049"/>
          </a:xfrm>
          <a:effectLst>
            <a:outerShdw blurRad="114300" dist="76200" dir="5400000" algn="t" rotWithShape="0">
              <a:schemeClr val="tx1"/>
            </a:outerShdw>
          </a:effectLst>
        </p:spPr>
        <p:txBody>
          <a:bodyPr>
            <a:noAutofit/>
          </a:bodyPr>
          <a:lstStyle/>
          <a:p>
            <a:pPr algn="r" rtl="1">
              <a:lnSpc>
                <a:spcPts val="6000"/>
              </a:lnSpc>
              <a:spcBef>
                <a:spcPts val="1200"/>
              </a:spcBef>
            </a:pPr>
            <a:r>
              <a:rPr lang="fa-IR" sz="3600" kern="900" spc="-150" dirty="0" smtClean="0">
                <a:latin typeface="+mj-lt"/>
                <a:ea typeface="Noto Sans" panose="020B0502040504020204" pitchFamily="34" charset="0"/>
                <a:cs typeface="IRANSans" panose="020B0506030804020204" pitchFamily="34" charset="-78"/>
              </a:rPr>
              <a:t>طراحـی و پیاده‌سـازی سـامانۀ</a:t>
            </a:r>
            <a:r>
              <a:rPr lang="fa-IR" sz="6600" b="1" kern="900" dirty="0" smtClean="0">
                <a:latin typeface="+mj-lt"/>
                <a:ea typeface="Noto Sans" panose="020B0502040504020204" pitchFamily="34" charset="0"/>
                <a:cs typeface="IRANSans" panose="020B0506030804020204" pitchFamily="34" charset="-78"/>
              </a:rPr>
              <a:t/>
            </a:r>
            <a:br>
              <a:rPr lang="fa-IR" sz="6600" b="1" kern="900" dirty="0" smtClean="0">
                <a:latin typeface="+mj-lt"/>
                <a:ea typeface="Noto Sans" panose="020B0502040504020204" pitchFamily="34" charset="0"/>
                <a:cs typeface="IRANSans" panose="020B0506030804020204" pitchFamily="34" charset="-78"/>
              </a:rPr>
            </a:br>
            <a:r>
              <a:rPr lang="fa-IR" sz="4800" b="1" kern="900" dirty="0" smtClean="0">
                <a:latin typeface="+mj-lt"/>
                <a:ea typeface="Noto Sans" panose="020B0502040504020204" pitchFamily="34" charset="0"/>
                <a:cs typeface="IRANSans" panose="020B0506030804020204" pitchFamily="34" charset="-78"/>
              </a:rPr>
              <a:t>تشخیص موضوع و نوع پرسش</a:t>
            </a:r>
            <a:r>
              <a:rPr lang="fa-IR" sz="700" b="1" spc="-300" dirty="0" smtClean="0">
                <a:latin typeface="+mj-lt"/>
                <a:ea typeface="Noto Sans" panose="020B0502040504020204" pitchFamily="34" charset="0"/>
                <a:cs typeface="IRANSans" panose="020B0506030804020204" pitchFamily="34" charset="-78"/>
              </a:rPr>
              <a:t/>
            </a:r>
            <a:br>
              <a:rPr lang="fa-IR" sz="700" b="1" spc="-300" dirty="0" smtClean="0">
                <a:latin typeface="+mj-lt"/>
                <a:ea typeface="Noto Sans" panose="020B0502040504020204" pitchFamily="34" charset="0"/>
                <a:cs typeface="IRANSans" panose="020B0506030804020204" pitchFamily="34" charset="-78"/>
              </a:rPr>
            </a:br>
            <a:r>
              <a:rPr lang="fa-IR" sz="3600" spc="-150" dirty="0" smtClean="0">
                <a:latin typeface="+mj-lt"/>
                <a:ea typeface="Noto Sans" panose="020B0502040504020204" pitchFamily="34" charset="0"/>
                <a:cs typeface="IRANSans" panose="020B0506030804020204" pitchFamily="34" charset="-78"/>
              </a:rPr>
              <a:t>با اسـتفاده از الگـوریـتم‌های یادگیـری ماشیـن</a:t>
            </a:r>
            <a:endParaRPr lang="en-US" sz="3200" spc="-150" dirty="0">
              <a:latin typeface="+mj-lt"/>
              <a:ea typeface="Noto Sans" panose="020B0502040504020204" pitchFamily="34" charset="0"/>
              <a:cs typeface="IRANSans" panose="020B0506030804020204" pitchFamily="34" charset="-7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6593752" y="4462362"/>
            <a:ext cx="2081775" cy="91795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fa-IR" sz="1600" dirty="0" smtClean="0">
                <a:solidFill>
                  <a:schemeClr val="bg1"/>
                </a:solidFill>
                <a:latin typeface="IRANSans" panose="02040503050201020203" pitchFamily="18" charset="-78"/>
                <a:ea typeface="Noto Sans" panose="020B0502040504020204" pitchFamily="34" charset="0"/>
                <a:cs typeface="IRANSans" panose="02040503050201020203" pitchFamily="18" charset="-78"/>
              </a:rPr>
              <a:t>ارائه دهنده</a:t>
            </a:r>
            <a:endParaRPr lang="en-US" sz="1600" dirty="0" smtClean="0">
              <a:solidFill>
                <a:schemeClr val="bg1"/>
              </a:solidFill>
              <a:latin typeface="IRANSans" panose="02040503050201020203" pitchFamily="18" charset="-78"/>
              <a:ea typeface="Noto Sans" panose="020B0502040504020204" pitchFamily="34" charset="0"/>
              <a:cs typeface="IRANSans" panose="02040503050201020203" pitchFamily="18" charset="-78"/>
            </a:endParaRPr>
          </a:p>
          <a:p>
            <a:pPr marL="0" indent="0" algn="ctr">
              <a:buNone/>
            </a:pPr>
            <a:r>
              <a:rPr lang="fa-IR" sz="1400" dirty="0" smtClean="0">
                <a:solidFill>
                  <a:srgbClr val="97DB45"/>
                </a:solidFill>
                <a:latin typeface="IRANSans" panose="02040503050201020203" pitchFamily="18" charset="-78"/>
                <a:ea typeface="Noto Sans" panose="020B0502040504020204" pitchFamily="34" charset="0"/>
                <a:cs typeface="IRANSans" panose="02040503050201020203" pitchFamily="18" charset="-78"/>
              </a:rPr>
              <a:t> </a:t>
            </a:r>
            <a:r>
              <a:rPr lang="fa-IR" sz="2000" dirty="0" smtClean="0">
                <a:solidFill>
                  <a:srgbClr val="7EBA56"/>
                </a:solidFill>
                <a:latin typeface="IRANSans" panose="02040503050201020203" pitchFamily="18" charset="-78"/>
                <a:ea typeface="Noto Sans" panose="020B0502040504020204" pitchFamily="34" charset="0"/>
                <a:cs typeface="IRANSans" panose="02040503050201020203" pitchFamily="18" charset="-78"/>
              </a:rPr>
              <a:t>امیر</a:t>
            </a:r>
            <a:r>
              <a:rPr lang="fa-IR" sz="1050" dirty="0" smtClean="0">
                <a:solidFill>
                  <a:srgbClr val="7EBA56"/>
                </a:solidFill>
                <a:latin typeface="IRANSans" panose="02040503050201020203" pitchFamily="18" charset="-78"/>
                <a:ea typeface="Noto Sans" panose="020B0502040504020204" pitchFamily="34" charset="0"/>
                <a:cs typeface="IRANSans" panose="02040503050201020203" pitchFamily="18" charset="-78"/>
              </a:rPr>
              <a:t> </a:t>
            </a:r>
            <a:r>
              <a:rPr lang="fa-IR" sz="2000" dirty="0" smtClean="0">
                <a:solidFill>
                  <a:srgbClr val="7EBA56"/>
                </a:solidFill>
                <a:latin typeface="IRANSans" panose="02040503050201020203" pitchFamily="18" charset="-78"/>
                <a:ea typeface="Noto Sans" panose="020B0502040504020204" pitchFamily="34" charset="0"/>
                <a:cs typeface="IRANSans" panose="02040503050201020203" pitchFamily="18" charset="-78"/>
              </a:rPr>
              <a:t>احمد حبیبی</a:t>
            </a:r>
            <a:endParaRPr lang="en-US" sz="1600" dirty="0">
              <a:solidFill>
                <a:srgbClr val="7EBA56"/>
              </a:solidFill>
              <a:latin typeface="IRANSans" panose="02040503050201020203" pitchFamily="18" charset="-78"/>
              <a:ea typeface="Noto Sans" panose="020B0502040504020204" pitchFamily="34" charset="0"/>
              <a:cs typeface="IRANSans" panose="02040503050201020203" pitchFamily="18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223162"/>
            <a:ext cx="9144000" cy="659742"/>
          </a:xfrm>
          <a:prstGeom prst="rect">
            <a:avLst/>
          </a:prstGeom>
          <a:solidFill>
            <a:srgbClr val="0D0D0D">
              <a:alpha val="6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84234" y="6167602"/>
            <a:ext cx="7077074" cy="628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fa-IR" sz="1800" b="1" kern="1000" spc="-50" dirty="0" smtClean="0">
                <a:solidFill>
                  <a:schemeClr val="bg1">
                    <a:lumMod val="65000"/>
                  </a:schemeClr>
                </a:solidFill>
                <a:latin typeface="IRANSans" panose="02040503050201020203" pitchFamily="18" charset="-78"/>
                <a:ea typeface="Noto Sans" panose="020B0502040504020204" pitchFamily="34" charset="0"/>
                <a:cs typeface="IRANSans" panose="02040503050201020203" pitchFamily="18" charset="-78"/>
              </a:rPr>
              <a:t>دانشگاه صنعتی امیرکبیر   </a:t>
            </a:r>
            <a:r>
              <a:rPr lang="fa-IR" sz="2000" b="1" kern="1000" spc="-50" dirty="0" smtClean="0">
                <a:solidFill>
                  <a:schemeClr val="bg1">
                    <a:lumMod val="65000"/>
                  </a:schemeClr>
                </a:solidFill>
                <a:latin typeface="IRANSans" panose="02040503050201020203" pitchFamily="18" charset="-78"/>
                <a:ea typeface="Noto Sans" panose="020B0502040504020204" pitchFamily="34" charset="0"/>
                <a:cs typeface="IRANSans" panose="02040503050201020203" pitchFamily="18" charset="-78"/>
              </a:rPr>
              <a:t>| </a:t>
            </a:r>
            <a:r>
              <a:rPr lang="fa-IR" sz="1800" b="1" kern="1000" spc="-50" dirty="0" smtClean="0">
                <a:solidFill>
                  <a:schemeClr val="bg1">
                    <a:lumMod val="65000"/>
                  </a:schemeClr>
                </a:solidFill>
                <a:latin typeface="IRANSans" panose="02040503050201020203" pitchFamily="18" charset="-78"/>
                <a:ea typeface="Noto Sans" panose="020B0502040504020204" pitchFamily="34" charset="0"/>
                <a:cs typeface="IRANSans" panose="02040503050201020203" pitchFamily="18" charset="-78"/>
              </a:rPr>
              <a:t>  </a:t>
            </a:r>
            <a:r>
              <a:rPr lang="fa-IR" sz="1800" kern="1000" spc="-50" dirty="0" smtClean="0">
                <a:solidFill>
                  <a:schemeClr val="bg1">
                    <a:lumMod val="65000"/>
                  </a:schemeClr>
                </a:solidFill>
                <a:latin typeface="IRANSans" panose="02040503050201020203" pitchFamily="18" charset="-78"/>
                <a:ea typeface="Noto Sans" panose="020B0502040504020204" pitchFamily="34" charset="0"/>
                <a:cs typeface="IRANSans" panose="02040503050201020203" pitchFamily="18" charset="-78"/>
              </a:rPr>
              <a:t>دانشکده مهندسی کامپیوتر و فناوری اطلاعات</a:t>
            </a:r>
            <a:endParaRPr lang="en-US" sz="1800" kern="1000" spc="-50" dirty="0">
              <a:solidFill>
                <a:schemeClr val="bg1">
                  <a:lumMod val="65000"/>
                </a:schemeClr>
              </a:solidFill>
              <a:latin typeface="IRANSans" panose="02040503050201020203" pitchFamily="18" charset="-78"/>
              <a:ea typeface="Noto Sans" panose="020B0502040504020204" pitchFamily="34" charset="0"/>
              <a:cs typeface="IRANSans" panose="02040503050201020203" pitchFamily="18" charset="-78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830959" y="4462362"/>
            <a:ext cx="2420637" cy="91795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a-IR" sz="1600" dirty="0" smtClean="0">
                <a:solidFill>
                  <a:schemeClr val="bg1">
                    <a:lumMod val="75000"/>
                  </a:schemeClr>
                </a:solidFill>
                <a:latin typeface="IRANSans" panose="02040503050201020203" pitchFamily="18" charset="-78"/>
                <a:ea typeface="Noto Sans" panose="020B0502040504020204" pitchFamily="34" charset="0"/>
                <a:cs typeface="IRANSans" panose="02040503050201020203" pitchFamily="18" charset="-78"/>
              </a:rPr>
              <a:t>استاد راهنما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a-IR" sz="2000" dirty="0" smtClean="0">
                <a:solidFill>
                  <a:srgbClr val="7EBA56"/>
                </a:solidFill>
                <a:latin typeface="IRANSans" panose="02040503050201020203" pitchFamily="18" charset="-78"/>
                <a:ea typeface="Noto Sans" panose="020B0502040504020204" pitchFamily="34" charset="0"/>
                <a:cs typeface="IRANSans" panose="02040503050201020203" pitchFamily="18" charset="-78"/>
              </a:rPr>
              <a:t>دکتر سعیده ممتازی</a:t>
            </a:r>
            <a:endParaRPr lang="en-US" sz="1600" dirty="0">
              <a:solidFill>
                <a:srgbClr val="7EBA56"/>
              </a:solidFill>
              <a:latin typeface="IRANSans" panose="02040503050201020203" pitchFamily="18" charset="-78"/>
              <a:ea typeface="Noto Sans" panose="020B0502040504020204" pitchFamily="34" charset="0"/>
              <a:cs typeface="IRANSans" panose="02040503050201020203" pitchFamily="18" charset="-78"/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13213" y="4462362"/>
            <a:ext cx="3131763" cy="91795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a-IR" sz="1600" dirty="0" smtClean="0">
                <a:solidFill>
                  <a:schemeClr val="bg1">
                    <a:lumMod val="75000"/>
                  </a:schemeClr>
                </a:solidFill>
                <a:latin typeface="IRANSans" panose="02040503050201020203" pitchFamily="18" charset="-78"/>
                <a:ea typeface="Noto Sans" panose="020B0502040504020204" pitchFamily="34" charset="0"/>
                <a:cs typeface="IRANSans" panose="02040503050201020203" pitchFamily="18" charset="-78"/>
              </a:rPr>
              <a:t>استاد داور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a-IR" sz="2000" dirty="0" smtClean="0">
                <a:solidFill>
                  <a:srgbClr val="7EBA56"/>
                </a:solidFill>
                <a:latin typeface="IRANSans" panose="02040503050201020203" pitchFamily="18" charset="-78"/>
                <a:ea typeface="Noto Sans" panose="020B0502040504020204" pitchFamily="34" charset="0"/>
                <a:cs typeface="IRANSans" panose="02040503050201020203" pitchFamily="18" charset="-78"/>
              </a:rPr>
              <a:t>دکتر محمدمهدی همایون‌پور</a:t>
            </a:r>
            <a:endParaRPr lang="en-US" sz="1600" dirty="0">
              <a:solidFill>
                <a:srgbClr val="7EBA56"/>
              </a:solidFill>
              <a:latin typeface="IRANSans" panose="02040503050201020203" pitchFamily="18" charset="-78"/>
              <a:ea typeface="Noto Sans" panose="020B0502040504020204" pitchFamily="34" charset="0"/>
              <a:cs typeface="IRANSans" panose="02040503050201020203" pitchFamily="18" charset="-78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41" y="5983296"/>
            <a:ext cx="842861" cy="643947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6384761" y="4462362"/>
            <a:ext cx="0" cy="878220"/>
          </a:xfrm>
          <a:prstGeom prst="line">
            <a:avLst/>
          </a:prstGeom>
          <a:ln w="38100">
            <a:solidFill>
              <a:srgbClr val="FFFFFF">
                <a:alpha val="24000"/>
              </a:srgb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798244" y="4462362"/>
            <a:ext cx="0" cy="878220"/>
          </a:xfrm>
          <a:prstGeom prst="line">
            <a:avLst/>
          </a:prstGeom>
          <a:ln w="38100">
            <a:solidFill>
              <a:srgbClr val="FFFFFF">
                <a:alpha val="24000"/>
              </a:srgb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Subtitle 2"/>
          <p:cNvSpPr txBox="1">
            <a:spLocks/>
          </p:cNvSpPr>
          <p:nvPr/>
        </p:nvSpPr>
        <p:spPr>
          <a:xfrm>
            <a:off x="933648" y="1406034"/>
            <a:ext cx="1424295" cy="316110"/>
          </a:xfrm>
          <a:prstGeom prst="rect">
            <a:avLst/>
          </a:prstGeom>
          <a:solidFill>
            <a:srgbClr val="EEAA00">
              <a:alpha val="79000"/>
            </a:srgbClr>
          </a:solidFill>
          <a:ln>
            <a:noFill/>
          </a:ln>
          <a:effectLst/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a-I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40503050201020203" pitchFamily="18" charset="-78"/>
                <a:ea typeface="Noto Sans" panose="020B0502040504020204" pitchFamily="34" charset="0"/>
                <a:cs typeface="IRANSans" panose="02040503050201020203" pitchFamily="18" charset="-78"/>
              </a:rPr>
              <a:t>فروردین 1397</a:t>
            </a:r>
            <a:endParaRPr lang="en-US" sz="1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IRANSans" panose="02040503050201020203" pitchFamily="18" charset="-78"/>
              <a:ea typeface="Noto Sans" panose="020B0502040504020204" pitchFamily="34" charset="0"/>
              <a:cs typeface="IRANSans" panose="02040503050201020203" pitchFamily="18" charset="-78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3355221" y="353530"/>
            <a:ext cx="2423932" cy="33909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a-IR" sz="1800" dirty="0" smtClean="0">
                <a:solidFill>
                  <a:schemeClr val="bg1">
                    <a:lumMod val="75000"/>
                  </a:schemeClr>
                </a:solidFill>
                <a:latin typeface="IRANSans" panose="02040503050201020203" pitchFamily="18" charset="-78"/>
                <a:ea typeface="Noto Sans" panose="020B0502040504020204" pitchFamily="34" charset="0"/>
                <a:cs typeface="IRANSans" panose="02040503050201020203" pitchFamily="18" charset="-78"/>
              </a:rPr>
              <a:t>به نام خدا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IRANSans" panose="02040503050201020203" pitchFamily="18" charset="-78"/>
              <a:ea typeface="Noto Sans" panose="020B0502040504020204" pitchFamily="34" charset="0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5738913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7" grpId="0"/>
      <p:bldP spid="19" grpId="0" build="p"/>
      <p:bldP spid="24" grpId="0" build="p"/>
      <p:bldP spid="33" grpId="0" build="p" animBg="1"/>
      <p:bldP spid="16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6834239" y="0"/>
            <a:ext cx="2309759" cy="6400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10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ّ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مـــــه‌ 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یـادگیـــری مـــدل‌ها</a:t>
            </a:r>
            <a:r>
              <a:rPr lang="en-US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داده‌هــای آمــــوزش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ارزیــابی مــدل‌‌ها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پـیــاده‌ســـازی‌ها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نتیجـــه‌گیـــری</a:t>
            </a: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7247973" y="1032902"/>
            <a:ext cx="1431964" cy="266294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r>
              <a:rPr lang="fa-IR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شـیوۀ </a:t>
            </a:r>
          </a:p>
          <a:p>
            <a:pPr>
              <a:lnSpc>
                <a:spcPts val="2500"/>
              </a:lnSpc>
            </a:pPr>
            <a:r>
              <a:rPr lang="fa-IR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ارائــۀ</a:t>
            </a:r>
          </a:p>
          <a:p>
            <a:pPr>
              <a:lnSpc>
                <a:spcPts val="2500"/>
              </a:lnSpc>
            </a:pPr>
            <a:r>
              <a:rPr lang="fa-IR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داد‌ه‌های</a:t>
            </a:r>
          </a:p>
          <a:p>
            <a:pPr>
              <a:lnSpc>
                <a:spcPts val="2500"/>
              </a:lnSpc>
            </a:pPr>
            <a:r>
              <a:rPr lang="fa-IR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آمـوزش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 smtClean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 smtClean="0"/>
              <a:t>دانشگاه صنعتی امیرکبیر  </a:t>
            </a:r>
            <a:endParaRPr lang="en-US" sz="1000" b="0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5788904" y="154456"/>
            <a:ext cx="3145371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000" b="0" dirty="0" smtClean="0">
                <a:solidFill>
                  <a:srgbClr val="00B0F0"/>
                </a:solidFill>
              </a:rPr>
              <a:t>سامانه تشخیص موضوع و</a:t>
            </a:r>
            <a:r>
              <a:rPr lang="fa-IR" sz="1000" b="0" baseline="0" dirty="0" smtClean="0">
                <a:solidFill>
                  <a:srgbClr val="00B0F0"/>
                </a:solidFill>
              </a:rPr>
              <a:t> نوع پرسش</a:t>
            </a:r>
            <a:r>
              <a:rPr lang="en-US" sz="1000" b="0" baseline="0" dirty="0" smtClean="0">
                <a:solidFill>
                  <a:srgbClr val="00B0F0"/>
                </a:solidFill>
              </a:rPr>
              <a:t> </a:t>
            </a:r>
            <a:r>
              <a:rPr lang="fa-IR" sz="1000" b="0" baseline="0" dirty="0" smtClean="0">
                <a:solidFill>
                  <a:srgbClr val="00B0F0"/>
                </a:solidFill>
              </a:rPr>
              <a:t> </a:t>
            </a:r>
            <a:r>
              <a:rPr lang="fa-IR" sz="1000" b="1" baseline="0" dirty="0" smtClean="0">
                <a:solidFill>
                  <a:srgbClr val="00B0F0"/>
                </a:solidFill>
              </a:rPr>
              <a:t>  </a:t>
            </a:r>
            <a:r>
              <a:rPr lang="en-US" sz="1000" b="1" baseline="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a-IR" sz="1000" b="0" baseline="0" dirty="0" smtClean="0">
                <a:solidFill>
                  <a:schemeClr val="bg1">
                    <a:lumMod val="50000"/>
                  </a:schemeClr>
                </a:solidFill>
              </a:rPr>
              <a:t>امیراحمد حبیبی</a:t>
            </a:r>
            <a:endParaRPr lang="en-US" sz="1050" b="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Text Placeholder 2"/>
          <p:cNvSpPr txBox="1">
            <a:spLocks/>
          </p:cNvSpPr>
          <p:nvPr/>
        </p:nvSpPr>
        <p:spPr>
          <a:xfrm>
            <a:off x="3256390" y="803649"/>
            <a:ext cx="2601941" cy="499256"/>
          </a:xfrm>
          <a:prstGeom prst="rect">
            <a:avLst/>
          </a:prstGeom>
          <a:solidFill>
            <a:srgbClr val="00B0F0"/>
          </a:solidFill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مدل کیسۀ کلمات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2" name="Isosceles Triangle 21"/>
          <p:cNvSpPr/>
          <p:nvPr/>
        </p:nvSpPr>
        <p:spPr>
          <a:xfrm>
            <a:off x="7414519" y="1468513"/>
            <a:ext cx="245201" cy="245649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4" name="Text Placeholder 2"/>
          <p:cNvSpPr txBox="1">
            <a:spLocks/>
          </p:cNvSpPr>
          <p:nvPr/>
        </p:nvSpPr>
        <p:spPr>
          <a:xfrm>
            <a:off x="7278741" y="3442377"/>
            <a:ext cx="1420754" cy="477283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000" b="1" dirty="0" smtClean="0">
                <a:solidFill>
                  <a:schemeClr val="bg1">
                    <a:lumMod val="50000"/>
                  </a:schemeClr>
                </a:solidFill>
                <a:latin typeface="IRANSans Light" panose="020B0506030804020204" pitchFamily="34" charset="-78"/>
                <a:cs typeface="IRANSans Light" panose="020B0506030804020204" pitchFamily="34" charset="-78"/>
              </a:rPr>
              <a:t>بردار پرسش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7276849" y="3325528"/>
            <a:ext cx="1424539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592018"/>
              </p:ext>
            </p:extLst>
          </p:nvPr>
        </p:nvGraphicFramePr>
        <p:xfrm>
          <a:off x="791812" y="2221037"/>
          <a:ext cx="5270477" cy="1531112"/>
        </p:xfrm>
        <a:graphic>
          <a:graphicData uri="http://schemas.openxmlformats.org/drawingml/2006/table">
            <a:tbl>
              <a:tblPr rtl="1" firstRow="1" firstCol="1" bandRow="1">
                <a:tableStyleId>{2D5ABB26-0587-4C30-8999-92F81FD0307C}</a:tableStyleId>
              </a:tblPr>
              <a:tblGrid>
                <a:gridCol w="887705">
                  <a:extLst>
                    <a:ext uri="{9D8B030D-6E8A-4147-A177-3AD203B41FA5}">
                      <a16:colId xmlns:a16="http://schemas.microsoft.com/office/drawing/2014/main" val="2127921750"/>
                    </a:ext>
                  </a:extLst>
                </a:gridCol>
                <a:gridCol w="570344">
                  <a:extLst>
                    <a:ext uri="{9D8B030D-6E8A-4147-A177-3AD203B41FA5}">
                      <a16:colId xmlns:a16="http://schemas.microsoft.com/office/drawing/2014/main" val="3941790810"/>
                    </a:ext>
                  </a:extLst>
                </a:gridCol>
                <a:gridCol w="570344">
                  <a:extLst>
                    <a:ext uri="{9D8B030D-6E8A-4147-A177-3AD203B41FA5}">
                      <a16:colId xmlns:a16="http://schemas.microsoft.com/office/drawing/2014/main" val="3329791375"/>
                    </a:ext>
                  </a:extLst>
                </a:gridCol>
                <a:gridCol w="570344">
                  <a:extLst>
                    <a:ext uri="{9D8B030D-6E8A-4147-A177-3AD203B41FA5}">
                      <a16:colId xmlns:a16="http://schemas.microsoft.com/office/drawing/2014/main" val="3999040000"/>
                    </a:ext>
                  </a:extLst>
                </a:gridCol>
                <a:gridCol w="570344">
                  <a:extLst>
                    <a:ext uri="{9D8B030D-6E8A-4147-A177-3AD203B41FA5}">
                      <a16:colId xmlns:a16="http://schemas.microsoft.com/office/drawing/2014/main" val="1843492183"/>
                    </a:ext>
                  </a:extLst>
                </a:gridCol>
                <a:gridCol w="570344">
                  <a:extLst>
                    <a:ext uri="{9D8B030D-6E8A-4147-A177-3AD203B41FA5}">
                      <a16:colId xmlns:a16="http://schemas.microsoft.com/office/drawing/2014/main" val="2668222551"/>
                    </a:ext>
                  </a:extLst>
                </a:gridCol>
                <a:gridCol w="570344">
                  <a:extLst>
                    <a:ext uri="{9D8B030D-6E8A-4147-A177-3AD203B41FA5}">
                      <a16:colId xmlns:a16="http://schemas.microsoft.com/office/drawing/2014/main" val="1756468088"/>
                    </a:ext>
                  </a:extLst>
                </a:gridCol>
                <a:gridCol w="570344">
                  <a:extLst>
                    <a:ext uri="{9D8B030D-6E8A-4147-A177-3AD203B41FA5}">
                      <a16:colId xmlns:a16="http://schemas.microsoft.com/office/drawing/2014/main" val="3707593619"/>
                    </a:ext>
                  </a:extLst>
                </a:gridCol>
                <a:gridCol w="390364">
                  <a:extLst>
                    <a:ext uri="{9D8B030D-6E8A-4147-A177-3AD203B41FA5}">
                      <a16:colId xmlns:a16="http://schemas.microsoft.com/office/drawing/2014/main" val="802453904"/>
                    </a:ext>
                  </a:extLst>
                </a:gridCol>
              </a:tblGrid>
              <a:tr h="382778">
                <a:tc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    کلمات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4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مصرف</a:t>
                      </a:r>
                      <a:endParaRPr lang="en-US" sz="14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4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زبان</a:t>
                      </a:r>
                      <a:endParaRPr lang="en-US" sz="14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4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پیشنهاد</a:t>
                      </a:r>
                      <a:endParaRPr lang="en-US" sz="14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4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تهیه</a:t>
                      </a:r>
                      <a:endParaRPr lang="en-US" sz="14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4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تهران</a:t>
                      </a:r>
                      <a:endParaRPr lang="en-US" sz="14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4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عکس</a:t>
                      </a:r>
                      <a:endParaRPr lang="en-US" sz="14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4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نرخ</a:t>
                      </a:r>
                      <a:endParaRPr lang="en-US" sz="14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…</a:t>
                      </a:r>
                      <a:endParaRPr lang="en-US" sz="14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592748"/>
                  </a:ext>
                </a:extLst>
              </a:tr>
              <a:tr h="382778">
                <a:tc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پرسش  1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291975"/>
                  </a:ext>
                </a:extLst>
              </a:tr>
              <a:tr h="382778">
                <a:tc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+mn-ea"/>
                          <a:cs typeface="IRANSans" panose="020B0506030804020204" pitchFamily="34" charset="-78"/>
                        </a:rPr>
                        <a:t>پرسش</a:t>
                      </a:r>
                      <a:r>
                        <a:rPr lang="fa-IR" sz="1200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+mn-ea"/>
                          <a:cs typeface="IRANSans" panose="020B0506030804020204" pitchFamily="34" charset="-78"/>
                        </a:rPr>
                        <a:t>  2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864183"/>
                  </a:ext>
                </a:extLst>
              </a:tr>
              <a:tr h="382778">
                <a:tc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پرسش 3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01032"/>
                  </a:ext>
                </a:extLst>
              </a:tr>
            </a:tbl>
          </a:graphicData>
        </a:graphic>
      </p:graphicFrame>
      <p:sp>
        <p:nvSpPr>
          <p:cNvPr id="30" name="Text Placeholder 2"/>
          <p:cNvSpPr txBox="1">
            <a:spLocks/>
          </p:cNvSpPr>
          <p:nvPr/>
        </p:nvSpPr>
        <p:spPr>
          <a:xfrm>
            <a:off x="2851790" y="1684323"/>
            <a:ext cx="3122962" cy="32559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1800" b="1" dirty="0" smtClean="0">
                <a:latin typeface="IRANSans Light" panose="020B0506030804020204" pitchFamily="34" charset="-78"/>
                <a:cs typeface="IRANSans Light" panose="020B0506030804020204" pitchFamily="34" charset="-78"/>
              </a:rPr>
              <a:t>ساختار کلّی بردارهای تولید شده</a:t>
            </a:r>
            <a:endParaRPr lang="en-US" sz="1800" b="1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31" name="Text Placeholder 2"/>
          <p:cNvSpPr txBox="1">
            <a:spLocks/>
          </p:cNvSpPr>
          <p:nvPr/>
        </p:nvSpPr>
        <p:spPr>
          <a:xfrm>
            <a:off x="3062943" y="4249505"/>
            <a:ext cx="2911809" cy="32559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1800" b="1" dirty="0" smtClean="0">
                <a:latin typeface="IRANSans Light" panose="020B0506030804020204" pitchFamily="34" charset="-78"/>
                <a:cs typeface="IRANSans Light" panose="020B0506030804020204" pitchFamily="34" charset="-78"/>
              </a:rPr>
              <a:t>نحوه بدست آوردن کلمات مهم</a:t>
            </a:r>
            <a:endParaRPr lang="en-US" sz="1800" b="1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32" name="Isosceles Triangle 31"/>
          <p:cNvSpPr/>
          <p:nvPr/>
        </p:nvSpPr>
        <p:spPr>
          <a:xfrm rot="5400000">
            <a:off x="5995958" y="1784777"/>
            <a:ext cx="127781" cy="124691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 rot="16200000">
            <a:off x="5995958" y="4353970"/>
            <a:ext cx="127781" cy="124691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2"/>
          <p:cNvSpPr txBox="1">
            <a:spLocks/>
          </p:cNvSpPr>
          <p:nvPr/>
        </p:nvSpPr>
        <p:spPr>
          <a:xfrm>
            <a:off x="3001822" y="4808226"/>
            <a:ext cx="2348000" cy="787506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1600" dirty="0" smtClean="0">
                <a:latin typeface="IRANSans Light" panose="020B0506030804020204" pitchFamily="34" charset="-78"/>
                <a:cs typeface="IRANSans Light" panose="020B0506030804020204" pitchFamily="34" charset="-78"/>
              </a:rPr>
              <a:t>اهمیت تعداد تکرار کلمات</a:t>
            </a:r>
          </a:p>
          <a:p>
            <a:pPr>
              <a:lnSpc>
                <a:spcPct val="100000"/>
              </a:lnSpc>
            </a:pPr>
            <a:r>
              <a:rPr lang="fa-IR" sz="1600" dirty="0" smtClean="0">
                <a:latin typeface="IRANSans Light" panose="020B0506030804020204" pitchFamily="34" charset="-78"/>
                <a:cs typeface="IRANSans Light" panose="020B0506030804020204" pitchFamily="34" charset="-78"/>
              </a:rPr>
              <a:t>حذف ایست‌واژه‌ها</a:t>
            </a:r>
            <a:endParaRPr lang="en-US" sz="1600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35" name="Isosceles Triangle 34"/>
          <p:cNvSpPr/>
          <p:nvPr/>
        </p:nvSpPr>
        <p:spPr>
          <a:xfrm rot="5400000">
            <a:off x="5374979" y="4926878"/>
            <a:ext cx="91177" cy="8897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Isosceles Triangle 35"/>
          <p:cNvSpPr/>
          <p:nvPr/>
        </p:nvSpPr>
        <p:spPr>
          <a:xfrm rot="5400000">
            <a:off x="5374979" y="5276129"/>
            <a:ext cx="91177" cy="8897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Text Placeholder 2"/>
          <p:cNvSpPr txBox="1">
            <a:spLocks/>
          </p:cNvSpPr>
          <p:nvPr/>
        </p:nvSpPr>
        <p:spPr>
          <a:xfrm>
            <a:off x="5970601" y="803649"/>
            <a:ext cx="490041" cy="499256"/>
          </a:xfrm>
          <a:prstGeom prst="rect">
            <a:avLst/>
          </a:prstGeom>
          <a:solidFill>
            <a:srgbClr val="00B0F0"/>
          </a:solidFill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1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7215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6834239" y="0"/>
            <a:ext cx="2309759" cy="6400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11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ّ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مـــــه‌ 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یـادگیـــری مـــدل‌ها</a:t>
            </a:r>
            <a:r>
              <a:rPr lang="en-US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داده‌هــای آمــــوزش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ارزیــابی مــدل‌‌ها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پـیــاده‌ســـازی‌ها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نتیجـــه‌گیـــری</a:t>
            </a: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7247973" y="1032902"/>
            <a:ext cx="1431964" cy="266294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r>
              <a:rPr lang="fa-IR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شـیوۀ </a:t>
            </a:r>
          </a:p>
          <a:p>
            <a:pPr>
              <a:lnSpc>
                <a:spcPts val="2500"/>
              </a:lnSpc>
            </a:pPr>
            <a:r>
              <a:rPr lang="fa-IR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ارائــۀ</a:t>
            </a:r>
          </a:p>
          <a:p>
            <a:pPr>
              <a:lnSpc>
                <a:spcPts val="2500"/>
              </a:lnSpc>
            </a:pPr>
            <a:r>
              <a:rPr lang="fa-IR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داد‌ه‌های</a:t>
            </a:r>
          </a:p>
          <a:p>
            <a:pPr>
              <a:lnSpc>
                <a:spcPts val="2500"/>
              </a:lnSpc>
            </a:pPr>
            <a:r>
              <a:rPr lang="fa-IR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آمـوزش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 smtClean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 smtClean="0"/>
              <a:t>دانشگاه صنعتی امیرکبیر  </a:t>
            </a:r>
            <a:endParaRPr lang="en-US" sz="1000" b="0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5788904" y="154456"/>
            <a:ext cx="3145371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000" b="0" dirty="0" smtClean="0">
                <a:solidFill>
                  <a:srgbClr val="00B0F0"/>
                </a:solidFill>
              </a:rPr>
              <a:t>سامانه تشخیص موضوع و</a:t>
            </a:r>
            <a:r>
              <a:rPr lang="fa-IR" sz="1000" b="0" baseline="0" dirty="0" smtClean="0">
                <a:solidFill>
                  <a:srgbClr val="00B0F0"/>
                </a:solidFill>
              </a:rPr>
              <a:t> نوع پرسش</a:t>
            </a:r>
            <a:r>
              <a:rPr lang="en-US" sz="1000" b="0" baseline="0" dirty="0" smtClean="0">
                <a:solidFill>
                  <a:srgbClr val="00B0F0"/>
                </a:solidFill>
              </a:rPr>
              <a:t> </a:t>
            </a:r>
            <a:r>
              <a:rPr lang="fa-IR" sz="1000" b="0" baseline="0" dirty="0" smtClean="0">
                <a:solidFill>
                  <a:srgbClr val="00B0F0"/>
                </a:solidFill>
              </a:rPr>
              <a:t> </a:t>
            </a:r>
            <a:r>
              <a:rPr lang="fa-IR" sz="1000" b="1" baseline="0" dirty="0" smtClean="0">
                <a:solidFill>
                  <a:srgbClr val="00B0F0"/>
                </a:solidFill>
              </a:rPr>
              <a:t>  </a:t>
            </a:r>
            <a:r>
              <a:rPr lang="en-US" sz="1000" b="1" baseline="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a-IR" sz="1000" b="0" baseline="0" dirty="0" smtClean="0">
                <a:solidFill>
                  <a:schemeClr val="bg1">
                    <a:lumMod val="50000"/>
                  </a:schemeClr>
                </a:solidFill>
              </a:rPr>
              <a:t>امیراحمد حبیبی</a:t>
            </a:r>
            <a:endParaRPr lang="en-US" sz="1050" b="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Isosceles Triangle 21"/>
          <p:cNvSpPr/>
          <p:nvPr/>
        </p:nvSpPr>
        <p:spPr>
          <a:xfrm>
            <a:off x="7414519" y="1468513"/>
            <a:ext cx="245201" cy="245649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4" name="Text Placeholder 2"/>
          <p:cNvSpPr txBox="1">
            <a:spLocks/>
          </p:cNvSpPr>
          <p:nvPr/>
        </p:nvSpPr>
        <p:spPr>
          <a:xfrm>
            <a:off x="7278741" y="3442377"/>
            <a:ext cx="1420754" cy="477283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000" b="1" dirty="0" smtClean="0">
                <a:solidFill>
                  <a:schemeClr val="bg1">
                    <a:lumMod val="50000"/>
                  </a:schemeClr>
                </a:solidFill>
                <a:latin typeface="IRANSans Light" panose="020B0506030804020204" pitchFamily="34" charset="-78"/>
                <a:cs typeface="IRANSans Light" panose="020B0506030804020204" pitchFamily="34" charset="-78"/>
              </a:rPr>
              <a:t>بردار پرسش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7276849" y="3325528"/>
            <a:ext cx="1424539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0" name="Text Placeholder 2"/>
          <p:cNvSpPr txBox="1">
            <a:spLocks/>
          </p:cNvSpPr>
          <p:nvPr/>
        </p:nvSpPr>
        <p:spPr>
          <a:xfrm>
            <a:off x="1676399" y="1865298"/>
            <a:ext cx="4165003" cy="1563702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b="1" dirty="0" smtClean="0">
                <a:latin typeface="IRANSans Light" panose="020B0506030804020204" pitchFamily="34" charset="-78"/>
                <a:cs typeface="IRANSans Light" panose="020B0506030804020204" pitchFamily="34" charset="-78"/>
              </a:rPr>
              <a:t>Word2vec</a:t>
            </a:r>
          </a:p>
          <a:p>
            <a:pPr marL="357188">
              <a:lnSpc>
                <a:spcPct val="100000"/>
              </a:lnSpc>
              <a:tabLst>
                <a:tab pos="357188" algn="l"/>
              </a:tabLst>
            </a:pPr>
            <a:r>
              <a:rPr lang="fa-IR" sz="1600" b="1" dirty="0" smtClean="0">
                <a:latin typeface="IRANSans Light" panose="020B0506030804020204" pitchFamily="34" charset="-78"/>
                <a:cs typeface="IRANSans Light" panose="020B0506030804020204" pitchFamily="34" charset="-78"/>
              </a:rPr>
              <a:t>پیکرۀ فارسی توییتر + ویکی‌پدیای فارسی + پیکرۀ همشهری + پیکرۀ </a:t>
            </a:r>
            <a:r>
              <a:rPr lang="en-US" sz="1600" b="1" dirty="0" err="1" smtClean="0">
                <a:latin typeface="IRANSans Light" panose="020B0506030804020204" pitchFamily="34" charset="-78"/>
                <a:cs typeface="IRANSans Light" panose="020B0506030804020204" pitchFamily="34" charset="-78"/>
              </a:rPr>
              <a:t>IRBlog</a:t>
            </a:r>
            <a:endParaRPr lang="fa-IR" sz="1600" b="1" dirty="0" smtClean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  <a:p>
            <a:pPr marL="357188">
              <a:lnSpc>
                <a:spcPct val="100000"/>
              </a:lnSpc>
              <a:tabLst>
                <a:tab pos="357188" algn="l"/>
              </a:tabLst>
            </a:pPr>
            <a:r>
              <a:rPr lang="fa-IR" sz="1600" b="1" dirty="0" smtClean="0">
                <a:latin typeface="IRANSans Light" panose="020B0506030804020204" pitchFamily="34" charset="-78"/>
                <a:cs typeface="IRANSans Light" panose="020B0506030804020204" pitchFamily="34" charset="-78"/>
              </a:rPr>
              <a:t>در قالب بردارهای 100 بعدی</a:t>
            </a:r>
          </a:p>
          <a:p>
            <a:pPr>
              <a:lnSpc>
                <a:spcPct val="100000"/>
              </a:lnSpc>
            </a:pPr>
            <a:endParaRPr lang="en-US" sz="1600" b="1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32" name="Isosceles Triangle 31"/>
          <p:cNvSpPr/>
          <p:nvPr/>
        </p:nvSpPr>
        <p:spPr>
          <a:xfrm rot="5400000">
            <a:off x="6024533" y="1965752"/>
            <a:ext cx="127781" cy="124691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2"/>
          <p:cNvSpPr txBox="1">
            <a:spLocks/>
          </p:cNvSpPr>
          <p:nvPr/>
        </p:nvSpPr>
        <p:spPr>
          <a:xfrm>
            <a:off x="3256390" y="803649"/>
            <a:ext cx="2601941" cy="499256"/>
          </a:xfrm>
          <a:prstGeom prst="rect">
            <a:avLst/>
          </a:prstGeom>
          <a:solidFill>
            <a:srgbClr val="00B0F0"/>
          </a:solidFill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بردار تعبیۀ کلمات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6" name="Text Placeholder 2"/>
          <p:cNvSpPr txBox="1">
            <a:spLocks/>
          </p:cNvSpPr>
          <p:nvPr/>
        </p:nvSpPr>
        <p:spPr>
          <a:xfrm>
            <a:off x="5970601" y="803649"/>
            <a:ext cx="490041" cy="499256"/>
          </a:xfrm>
          <a:prstGeom prst="rect">
            <a:avLst/>
          </a:prstGeom>
          <a:solidFill>
            <a:srgbClr val="00B0F0"/>
          </a:solidFill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2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59" name="Text Placeholder 2"/>
          <p:cNvSpPr txBox="1">
            <a:spLocks/>
          </p:cNvSpPr>
          <p:nvPr/>
        </p:nvSpPr>
        <p:spPr>
          <a:xfrm>
            <a:off x="1676399" y="4040185"/>
            <a:ext cx="4165003" cy="1563702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1800" b="1" dirty="0" smtClean="0">
                <a:latin typeface="IRANSans Light" panose="020B0506030804020204" pitchFamily="34" charset="-78"/>
                <a:cs typeface="IRANSans Light" panose="020B0506030804020204" pitchFamily="34" charset="-78"/>
              </a:rPr>
              <a:t>ساخت بردار هر پرسش</a:t>
            </a:r>
            <a:endParaRPr lang="en-US" sz="1800" b="1" dirty="0" smtClean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  <a:p>
            <a:pPr marL="357188">
              <a:lnSpc>
                <a:spcPct val="100000"/>
              </a:lnSpc>
            </a:pPr>
            <a:r>
              <a:rPr lang="fa-IR" sz="1600" b="1" dirty="0" smtClean="0">
                <a:latin typeface="IRANSans Light" panose="020B0506030804020204" pitchFamily="34" charset="-78"/>
                <a:cs typeface="IRANSans Light" panose="020B0506030804020204" pitchFamily="34" charset="-78"/>
              </a:rPr>
              <a:t>میانگین بردار تعبیۀ کلماتش</a:t>
            </a:r>
          </a:p>
          <a:p>
            <a:pPr marL="357188">
              <a:lnSpc>
                <a:spcPct val="100000"/>
              </a:lnSpc>
            </a:pPr>
            <a:r>
              <a:rPr lang="fa-IR" sz="1600" b="1" dirty="0" smtClean="0">
                <a:latin typeface="IRANSans Light" panose="020B0506030804020204" pitchFamily="34" charset="-78"/>
                <a:cs typeface="IRANSans Light" panose="020B0506030804020204" pitchFamily="34" charset="-78"/>
              </a:rPr>
              <a:t>به استثناء ایست‌واژه‌ها</a:t>
            </a:r>
          </a:p>
          <a:p>
            <a:pPr>
              <a:lnSpc>
                <a:spcPct val="100000"/>
              </a:lnSpc>
            </a:pPr>
            <a:endParaRPr lang="en-US" sz="1600" b="1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60" name="Isosceles Triangle 59"/>
          <p:cNvSpPr/>
          <p:nvPr/>
        </p:nvSpPr>
        <p:spPr>
          <a:xfrm rot="16200000">
            <a:off x="6024533" y="4137763"/>
            <a:ext cx="127781" cy="124691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5584529" y="4544242"/>
            <a:ext cx="91177" cy="8897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2" name="Isosceles Triangle 61"/>
          <p:cNvSpPr/>
          <p:nvPr/>
        </p:nvSpPr>
        <p:spPr>
          <a:xfrm rot="5400000">
            <a:off x="5584528" y="4906194"/>
            <a:ext cx="91177" cy="8897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3" name="Isosceles Triangle 62"/>
          <p:cNvSpPr/>
          <p:nvPr/>
        </p:nvSpPr>
        <p:spPr>
          <a:xfrm rot="5400000">
            <a:off x="5574220" y="2366769"/>
            <a:ext cx="91177" cy="8897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4" name="Isosceles Triangle 63"/>
          <p:cNvSpPr/>
          <p:nvPr/>
        </p:nvSpPr>
        <p:spPr>
          <a:xfrm rot="10800000">
            <a:off x="5574219" y="2985047"/>
            <a:ext cx="91177" cy="8897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51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6834239" y="0"/>
            <a:ext cx="2309759" cy="6400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12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ّ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مـــــه‌ 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یـادگیـــری مـــدل‌ها</a:t>
            </a:r>
            <a:r>
              <a:rPr lang="en-US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داده‌هــای آمــــوزش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ارزیــابی مــدل‌‌ها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پـیــاده‌ســـازی‌ها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نتیجـــه‌گیـــری</a:t>
            </a: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7247973" y="1032902"/>
            <a:ext cx="1431964" cy="266294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r>
              <a:rPr lang="fa-IR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شـیوۀ </a:t>
            </a:r>
          </a:p>
          <a:p>
            <a:pPr>
              <a:lnSpc>
                <a:spcPts val="2500"/>
              </a:lnSpc>
            </a:pPr>
            <a:r>
              <a:rPr lang="fa-IR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ارائــۀ</a:t>
            </a:r>
          </a:p>
          <a:p>
            <a:pPr>
              <a:lnSpc>
                <a:spcPts val="2500"/>
              </a:lnSpc>
            </a:pPr>
            <a:r>
              <a:rPr lang="fa-IR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داد‌ه‌های</a:t>
            </a:r>
          </a:p>
          <a:p>
            <a:pPr>
              <a:lnSpc>
                <a:spcPts val="2500"/>
              </a:lnSpc>
            </a:pPr>
            <a:r>
              <a:rPr lang="fa-IR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آمـوزش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 smtClean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 smtClean="0"/>
              <a:t>دانشگاه صنعتی امیرکبیر  </a:t>
            </a:r>
            <a:endParaRPr lang="en-US" sz="1000" b="0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5788904" y="154456"/>
            <a:ext cx="3145371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000" b="0" dirty="0" smtClean="0">
                <a:solidFill>
                  <a:srgbClr val="00B0F0"/>
                </a:solidFill>
              </a:rPr>
              <a:t>سامانه تشخیص موضوع و</a:t>
            </a:r>
            <a:r>
              <a:rPr lang="fa-IR" sz="1000" b="0" baseline="0" dirty="0" smtClean="0">
                <a:solidFill>
                  <a:srgbClr val="00B0F0"/>
                </a:solidFill>
              </a:rPr>
              <a:t> نوع پرسش</a:t>
            </a:r>
            <a:r>
              <a:rPr lang="en-US" sz="1000" b="0" baseline="0" dirty="0" smtClean="0">
                <a:solidFill>
                  <a:srgbClr val="00B0F0"/>
                </a:solidFill>
              </a:rPr>
              <a:t> </a:t>
            </a:r>
            <a:r>
              <a:rPr lang="fa-IR" sz="1000" b="0" baseline="0" dirty="0" smtClean="0">
                <a:solidFill>
                  <a:srgbClr val="00B0F0"/>
                </a:solidFill>
              </a:rPr>
              <a:t> </a:t>
            </a:r>
            <a:r>
              <a:rPr lang="fa-IR" sz="1000" b="1" baseline="0" dirty="0" smtClean="0">
                <a:solidFill>
                  <a:srgbClr val="00B0F0"/>
                </a:solidFill>
              </a:rPr>
              <a:t>  </a:t>
            </a:r>
            <a:r>
              <a:rPr lang="en-US" sz="1000" b="1" baseline="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a-IR" sz="1000" b="0" baseline="0" dirty="0" smtClean="0">
                <a:solidFill>
                  <a:schemeClr val="bg1">
                    <a:lumMod val="50000"/>
                  </a:schemeClr>
                </a:solidFill>
              </a:rPr>
              <a:t>امیراحمد حبیبی</a:t>
            </a:r>
            <a:endParaRPr lang="en-US" sz="1050" b="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Isosceles Triangle 21"/>
          <p:cNvSpPr/>
          <p:nvPr/>
        </p:nvSpPr>
        <p:spPr>
          <a:xfrm>
            <a:off x="7414519" y="1468513"/>
            <a:ext cx="245201" cy="245649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4" name="Text Placeholder 2"/>
          <p:cNvSpPr txBox="1">
            <a:spLocks/>
          </p:cNvSpPr>
          <p:nvPr/>
        </p:nvSpPr>
        <p:spPr>
          <a:xfrm>
            <a:off x="7278741" y="3442377"/>
            <a:ext cx="1420754" cy="477283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000" b="1" dirty="0" smtClean="0">
                <a:solidFill>
                  <a:schemeClr val="bg1">
                    <a:lumMod val="50000"/>
                  </a:schemeClr>
                </a:solidFill>
                <a:latin typeface="IRANSans Light" panose="020B0506030804020204" pitchFamily="34" charset="-78"/>
                <a:cs typeface="IRANSans Light" panose="020B0506030804020204" pitchFamily="34" charset="-78"/>
              </a:rPr>
              <a:t>بردار هدف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7276849" y="3325528"/>
            <a:ext cx="1424539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0" name="Text Placeholder 2"/>
          <p:cNvSpPr txBox="1">
            <a:spLocks/>
          </p:cNvSpPr>
          <p:nvPr/>
        </p:nvSpPr>
        <p:spPr>
          <a:xfrm>
            <a:off x="1676399" y="1722423"/>
            <a:ext cx="4165003" cy="436715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1800" b="1" dirty="0" smtClean="0">
                <a:latin typeface="IRANSans Light" panose="020B0506030804020204" pitchFamily="34" charset="-78"/>
                <a:cs typeface="IRANSans Light" panose="020B0506030804020204" pitchFamily="34" charset="-78"/>
              </a:rPr>
              <a:t>ساختار</a:t>
            </a:r>
            <a:endParaRPr lang="en-US" sz="1800" b="1" dirty="0" smtClean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32" name="Isosceles Triangle 31"/>
          <p:cNvSpPr/>
          <p:nvPr/>
        </p:nvSpPr>
        <p:spPr>
          <a:xfrm>
            <a:off x="6024533" y="1822877"/>
            <a:ext cx="127781" cy="124691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2"/>
          <p:cNvSpPr txBox="1">
            <a:spLocks/>
          </p:cNvSpPr>
          <p:nvPr/>
        </p:nvSpPr>
        <p:spPr>
          <a:xfrm>
            <a:off x="2505074" y="754857"/>
            <a:ext cx="3924727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 smtClean="0">
                <a:solidFill>
                  <a:srgbClr val="00B0F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بردار موضوع و نوع</a:t>
            </a:r>
            <a:endParaRPr lang="en-US" sz="3600" b="1" dirty="0">
              <a:solidFill>
                <a:srgbClr val="00B0F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59" name="Text Placeholder 2"/>
          <p:cNvSpPr txBox="1">
            <a:spLocks/>
          </p:cNvSpPr>
          <p:nvPr/>
        </p:nvSpPr>
        <p:spPr>
          <a:xfrm>
            <a:off x="1676399" y="4173535"/>
            <a:ext cx="4165003" cy="1563702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1800" b="1" dirty="0" smtClean="0">
                <a:latin typeface="IRANSans Light" panose="020B0506030804020204" pitchFamily="34" charset="-78"/>
                <a:cs typeface="IRANSans Light" panose="020B0506030804020204" pitchFamily="34" charset="-78"/>
              </a:rPr>
              <a:t>طول این بردارها دادۀ ما</a:t>
            </a:r>
            <a:endParaRPr lang="en-US" sz="1800" b="1" dirty="0" smtClean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  <a:p>
            <a:pPr marL="357188">
              <a:lnSpc>
                <a:spcPct val="100000"/>
              </a:lnSpc>
            </a:pPr>
            <a:r>
              <a:rPr lang="fa-IR" sz="1600" b="1" dirty="0" smtClean="0">
                <a:latin typeface="IRANSans Light" panose="020B0506030804020204" pitchFamily="34" charset="-78"/>
                <a:cs typeface="IRANSans Light" panose="020B0506030804020204" pitchFamily="34" charset="-78"/>
              </a:rPr>
              <a:t>23 موضوع</a:t>
            </a:r>
          </a:p>
          <a:p>
            <a:pPr marL="357188">
              <a:lnSpc>
                <a:spcPct val="100000"/>
              </a:lnSpc>
            </a:pPr>
            <a:r>
              <a:rPr lang="fa-IR" sz="1600" b="1" dirty="0" smtClean="0">
                <a:latin typeface="IRANSans Light" panose="020B0506030804020204" pitchFamily="34" charset="-78"/>
                <a:cs typeface="IRANSans Light" panose="020B0506030804020204" pitchFamily="34" charset="-78"/>
              </a:rPr>
              <a:t>12 نوع</a:t>
            </a:r>
          </a:p>
          <a:p>
            <a:pPr>
              <a:lnSpc>
                <a:spcPct val="100000"/>
              </a:lnSpc>
            </a:pPr>
            <a:endParaRPr lang="en-US" sz="1600" b="1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60" name="Isosceles Triangle 59"/>
          <p:cNvSpPr/>
          <p:nvPr/>
        </p:nvSpPr>
        <p:spPr>
          <a:xfrm rot="5400000">
            <a:off x="6024533" y="4271113"/>
            <a:ext cx="127781" cy="124691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 rot="5400000">
            <a:off x="5584529" y="4677592"/>
            <a:ext cx="91177" cy="8897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2" name="Isosceles Triangle 61"/>
          <p:cNvSpPr/>
          <p:nvPr/>
        </p:nvSpPr>
        <p:spPr>
          <a:xfrm rot="5400000">
            <a:off x="5584528" y="5039544"/>
            <a:ext cx="91177" cy="8897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573304"/>
              </p:ext>
            </p:extLst>
          </p:nvPr>
        </p:nvGraphicFramePr>
        <p:xfrm>
          <a:off x="990598" y="2221037"/>
          <a:ext cx="5071691" cy="1531112"/>
        </p:xfrm>
        <a:graphic>
          <a:graphicData uri="http://schemas.openxmlformats.org/drawingml/2006/table">
            <a:tbl>
              <a:tblPr rtl="1" firstRow="1" firstCol="1" bandRow="1">
                <a:tableStyleId>{2D5ABB26-0587-4C30-8999-92F81FD0307C}</a:tableStyleId>
              </a:tblPr>
              <a:tblGrid>
                <a:gridCol w="871164">
                  <a:extLst>
                    <a:ext uri="{9D8B030D-6E8A-4147-A177-3AD203B41FA5}">
                      <a16:colId xmlns:a16="http://schemas.microsoft.com/office/drawing/2014/main" val="2127921750"/>
                    </a:ext>
                  </a:extLst>
                </a:gridCol>
                <a:gridCol w="744226">
                  <a:extLst>
                    <a:ext uri="{9D8B030D-6E8A-4147-A177-3AD203B41FA5}">
                      <a16:colId xmlns:a16="http://schemas.microsoft.com/office/drawing/2014/main" val="3941790810"/>
                    </a:ext>
                  </a:extLst>
                </a:gridCol>
                <a:gridCol w="744226">
                  <a:extLst>
                    <a:ext uri="{9D8B030D-6E8A-4147-A177-3AD203B41FA5}">
                      <a16:colId xmlns:a16="http://schemas.microsoft.com/office/drawing/2014/main" val="3329791375"/>
                    </a:ext>
                  </a:extLst>
                </a:gridCol>
                <a:gridCol w="744226">
                  <a:extLst>
                    <a:ext uri="{9D8B030D-6E8A-4147-A177-3AD203B41FA5}">
                      <a16:colId xmlns:a16="http://schemas.microsoft.com/office/drawing/2014/main" val="3999040000"/>
                    </a:ext>
                  </a:extLst>
                </a:gridCol>
                <a:gridCol w="744226">
                  <a:extLst>
                    <a:ext uri="{9D8B030D-6E8A-4147-A177-3AD203B41FA5}">
                      <a16:colId xmlns:a16="http://schemas.microsoft.com/office/drawing/2014/main" val="1843492183"/>
                    </a:ext>
                  </a:extLst>
                </a:gridCol>
                <a:gridCol w="744226">
                  <a:extLst>
                    <a:ext uri="{9D8B030D-6E8A-4147-A177-3AD203B41FA5}">
                      <a16:colId xmlns:a16="http://schemas.microsoft.com/office/drawing/2014/main" val="2668222551"/>
                    </a:ext>
                  </a:extLst>
                </a:gridCol>
                <a:gridCol w="479397">
                  <a:extLst>
                    <a:ext uri="{9D8B030D-6E8A-4147-A177-3AD203B41FA5}">
                      <a16:colId xmlns:a16="http://schemas.microsoft.com/office/drawing/2014/main" val="802453904"/>
                    </a:ext>
                  </a:extLst>
                </a:gridCol>
              </a:tblGrid>
              <a:tr h="382778">
                <a:tc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    موضوع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4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سلامت</a:t>
                      </a:r>
                      <a:endParaRPr lang="en-US" sz="14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4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روانشناسی</a:t>
                      </a:r>
                      <a:endParaRPr lang="en-US" sz="14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4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حقوق</a:t>
                      </a:r>
                      <a:endParaRPr lang="en-US" sz="14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4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گیاهان</a:t>
                      </a:r>
                      <a:endParaRPr lang="en-US" sz="14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4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ورزشی</a:t>
                      </a:r>
                      <a:endParaRPr lang="en-US" sz="14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…</a:t>
                      </a:r>
                      <a:endParaRPr lang="en-US" sz="14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592748"/>
                  </a:ext>
                </a:extLst>
              </a:tr>
              <a:tr h="382778">
                <a:tc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پرسش  1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291975"/>
                  </a:ext>
                </a:extLst>
              </a:tr>
              <a:tr h="382778">
                <a:tc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+mn-ea"/>
                          <a:cs typeface="IRANSans" panose="020B0506030804020204" pitchFamily="34" charset="-78"/>
                        </a:rPr>
                        <a:t>پرسش</a:t>
                      </a:r>
                      <a:r>
                        <a:rPr lang="fa-IR" sz="1200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+mn-ea"/>
                          <a:cs typeface="IRANSans" panose="020B0506030804020204" pitchFamily="34" charset="-78"/>
                        </a:rPr>
                        <a:t>  2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864183"/>
                  </a:ext>
                </a:extLst>
              </a:tr>
              <a:tr h="382778">
                <a:tc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پرسش 3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B Nazanin" panose="00000400000000000000" pitchFamily="2" charset="-78"/>
                        </a:rPr>
                        <a:t>0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…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01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068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5438775" y="1"/>
            <a:ext cx="3705224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13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ّ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مـــــه‌ 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یـادگیـــری مـــدل‌ها</a:t>
            </a:r>
            <a:r>
              <a:rPr lang="en-US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داده‌هــای آمــــوزش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ارزیــابی مــدل‌‌ها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پـیــاده‌ســـازی‌ها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نتیجـــه‌گیـــری</a:t>
            </a: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6000749" y="1869441"/>
            <a:ext cx="2640359" cy="135141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700"/>
              </a:lnSpc>
            </a:pPr>
            <a:r>
              <a:rPr lang="fa-IR" sz="4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الگوریتم‌ها</a:t>
            </a:r>
            <a:r>
              <a:rPr lang="fa-IR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ی</a:t>
            </a:r>
            <a:r>
              <a:rPr lang="fa-IR" sz="4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</a:p>
          <a:p>
            <a:pPr>
              <a:lnSpc>
                <a:spcPts val="3700"/>
              </a:lnSpc>
            </a:pPr>
            <a:r>
              <a:rPr lang="fa-IR" sz="4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یادگیری</a:t>
            </a:r>
            <a:endParaRPr lang="en-US" sz="4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 smtClean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 smtClean="0"/>
              <a:t>دانشگاه صنعتی امیرکبیر  </a:t>
            </a:r>
            <a:endParaRPr lang="en-US" sz="1000" b="0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5788904" y="154456"/>
            <a:ext cx="3145371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000" b="0" dirty="0" smtClean="0">
                <a:solidFill>
                  <a:srgbClr val="00B0F0"/>
                </a:solidFill>
              </a:rPr>
              <a:t>سامانه تشخیص موضوع و</a:t>
            </a:r>
            <a:r>
              <a:rPr lang="fa-IR" sz="1000" b="0" baseline="0" dirty="0" smtClean="0">
                <a:solidFill>
                  <a:srgbClr val="00B0F0"/>
                </a:solidFill>
              </a:rPr>
              <a:t> نوع پرسش</a:t>
            </a:r>
            <a:r>
              <a:rPr lang="en-US" sz="1000" b="0" baseline="0" dirty="0" smtClean="0">
                <a:solidFill>
                  <a:srgbClr val="00B0F0"/>
                </a:solidFill>
              </a:rPr>
              <a:t> </a:t>
            </a:r>
            <a:r>
              <a:rPr lang="fa-IR" sz="1000" b="0" baseline="0" dirty="0" smtClean="0">
                <a:solidFill>
                  <a:srgbClr val="00B0F0"/>
                </a:solidFill>
              </a:rPr>
              <a:t> </a:t>
            </a:r>
            <a:r>
              <a:rPr lang="fa-IR" sz="1000" b="1" baseline="0" dirty="0" smtClean="0">
                <a:solidFill>
                  <a:srgbClr val="00B0F0"/>
                </a:solidFill>
              </a:rPr>
              <a:t>  </a:t>
            </a:r>
            <a:r>
              <a:rPr lang="en-US" sz="1000" b="1" baseline="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a-IR" sz="1000" b="0" baseline="0" dirty="0" smtClean="0">
                <a:solidFill>
                  <a:schemeClr val="bg1">
                    <a:lumMod val="50000"/>
                  </a:schemeClr>
                </a:solidFill>
              </a:rPr>
              <a:t>امیراحمد حبیبی</a:t>
            </a:r>
            <a:endParaRPr lang="en-US" sz="1050" b="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Isosceles Triangle 21"/>
          <p:cNvSpPr/>
          <p:nvPr/>
        </p:nvSpPr>
        <p:spPr>
          <a:xfrm rot="16200000">
            <a:off x="6385556" y="2509490"/>
            <a:ext cx="428094" cy="428876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2"/>
          <p:cNvSpPr txBox="1">
            <a:spLocks/>
          </p:cNvSpPr>
          <p:nvPr/>
        </p:nvSpPr>
        <p:spPr>
          <a:xfrm>
            <a:off x="874709" y="1487698"/>
            <a:ext cx="3583053" cy="4030111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b="1" dirty="0" smtClean="0">
                <a:solidFill>
                  <a:schemeClr val="bg1">
                    <a:lumMod val="95000"/>
                  </a:schemeClr>
                </a:solidFill>
                <a:latin typeface="IRANSans Light" panose="020B0506030804020204" pitchFamily="34" charset="-78"/>
                <a:cs typeface="IRANSans Light" panose="020B0506030804020204" pitchFamily="34" charset="-78"/>
              </a:rPr>
              <a:t>آموزش </a:t>
            </a:r>
            <a:r>
              <a:rPr lang="fa-IR" b="1" dirty="0" smtClean="0">
                <a:solidFill>
                  <a:schemeClr val="bg1">
                    <a:lumMod val="95000"/>
                  </a:schemeClr>
                </a:solidFill>
                <a:latin typeface="IRANSans Light" panose="020B0506030804020204" pitchFamily="34" charset="-78"/>
                <a:cs typeface="IRANSans Light" panose="020B0506030804020204" pitchFamily="34" charset="-78"/>
              </a:rPr>
              <a:t>چندبرچسبی و ارتباط دودویی</a:t>
            </a:r>
            <a:endParaRPr lang="fa-IR" b="1" dirty="0" smtClean="0">
              <a:solidFill>
                <a:schemeClr val="bg1">
                  <a:lumMod val="95000"/>
                </a:schemeClr>
              </a:solidFill>
              <a:latin typeface="IRANSans Light" panose="020B0506030804020204" pitchFamily="34" charset="-78"/>
              <a:cs typeface="IRANSans Light" panose="020B0506030804020204" pitchFamily="34" charset="-78"/>
            </a:endParaRPr>
          </a:p>
          <a:p>
            <a:pPr>
              <a:lnSpc>
                <a:spcPct val="200000"/>
              </a:lnSpc>
            </a:pPr>
            <a:r>
              <a:rPr lang="fa-IR" b="1" dirty="0" smtClean="0">
                <a:solidFill>
                  <a:schemeClr val="bg1">
                    <a:lumMod val="95000"/>
                  </a:schemeClr>
                </a:solidFill>
                <a:latin typeface="IRANSans Light" panose="020B0506030804020204" pitchFamily="34" charset="-78"/>
                <a:cs typeface="IRANSans Light" panose="020B0506030804020204" pitchFamily="34" charset="-78"/>
              </a:rPr>
              <a:t>    بیــز ســاده</a:t>
            </a:r>
          </a:p>
          <a:p>
            <a:pPr>
              <a:lnSpc>
                <a:spcPct val="200000"/>
              </a:lnSpc>
            </a:pPr>
            <a:r>
              <a:rPr lang="fa-IR" b="1" dirty="0" smtClean="0">
                <a:solidFill>
                  <a:schemeClr val="bg1">
                    <a:lumMod val="95000"/>
                  </a:schemeClr>
                </a:solidFill>
                <a:latin typeface="IRANSans Light" panose="020B0506030804020204" pitchFamily="34" charset="-78"/>
                <a:cs typeface="IRANSans Light" panose="020B0506030804020204" pitchFamily="34" charset="-78"/>
              </a:rPr>
              <a:t>    ماشین بردار پشتیبانی</a:t>
            </a:r>
          </a:p>
          <a:p>
            <a:pPr>
              <a:lnSpc>
                <a:spcPct val="200000"/>
              </a:lnSpc>
            </a:pPr>
            <a:r>
              <a:rPr lang="fa-IR" b="1" dirty="0" smtClean="0">
                <a:solidFill>
                  <a:schemeClr val="bg1">
                    <a:lumMod val="95000"/>
                  </a:schemeClr>
                </a:solidFill>
                <a:latin typeface="IRANSans Light" panose="020B0506030804020204" pitchFamily="34" charset="-78"/>
                <a:cs typeface="IRANSans Light" panose="020B0506030804020204" pitchFamily="34" charset="-78"/>
              </a:rPr>
              <a:t>    جنـگل تصــادفی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 rot="10800000">
            <a:off x="4508061" y="1707815"/>
            <a:ext cx="244824" cy="245272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/>
          <p:cNvSpPr/>
          <p:nvPr/>
        </p:nvSpPr>
        <p:spPr>
          <a:xfrm rot="5400000">
            <a:off x="4208356" y="2701749"/>
            <a:ext cx="168422" cy="168730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4208356" y="3683114"/>
            <a:ext cx="168422" cy="168730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 rot="16200000">
            <a:off x="4208356" y="4664479"/>
            <a:ext cx="168422" cy="168730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6385165" y="4935253"/>
            <a:ext cx="1955755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Text Placeholder 2"/>
          <p:cNvSpPr txBox="1">
            <a:spLocks/>
          </p:cNvSpPr>
          <p:nvPr/>
        </p:nvSpPr>
        <p:spPr>
          <a:xfrm>
            <a:off x="1060661" y="1929545"/>
            <a:ext cx="3959075" cy="3445753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200000"/>
              </a:lnSpc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Binary Relevance</a:t>
            </a:r>
            <a:endParaRPr lang="fa-IR" dirty="0" smtClean="0">
              <a:solidFill>
                <a:schemeClr val="tx1">
                  <a:lumMod val="65000"/>
                  <a:lumOff val="3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algn="l" rtl="0">
              <a:lnSpc>
                <a:spcPct val="200000"/>
              </a:lnSpc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Naïve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Bayes</a:t>
            </a:r>
          </a:p>
          <a:p>
            <a:pPr algn="l" rtl="0">
              <a:lnSpc>
                <a:spcPct val="200000"/>
              </a:lnSpc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SVM</a:t>
            </a:r>
          </a:p>
          <a:p>
            <a:pPr algn="l" rtl="0">
              <a:lnSpc>
                <a:spcPct val="200000"/>
              </a:lnSpc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Random Forest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1207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14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23887" y="733426"/>
            <a:ext cx="7920037" cy="2876550"/>
          </a:xfrm>
          <a:noFill/>
        </p:spPr>
        <p:txBody>
          <a:bodyPr anchor="t"/>
          <a:lstStyle/>
          <a:p>
            <a:pPr algn="ctr" rtl="1">
              <a:lnSpc>
                <a:spcPts val="10560"/>
              </a:lnSpc>
            </a:pPr>
            <a:r>
              <a:rPr lang="fa-IR" sz="3200" b="1" spc="-150" dirty="0" smtClean="0">
                <a:blipFill dpi="0" rotWithShape="1">
                  <a:blip r:embed="rId2"/>
                  <a:srcRect/>
                  <a:tile tx="-247650" ty="-2432050" sx="50000" sy="50000" flip="none" algn="tl"/>
                </a:blip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IRANSans" panose="020B0506030804020204" pitchFamily="34" charset="-78"/>
                <a:cs typeface="IRANSans" panose="020B0506030804020204" pitchFamily="34" charset="-78"/>
              </a:rPr>
              <a:t>بخش سوم</a:t>
            </a:r>
            <a:r>
              <a:rPr lang="fa-IR" sz="4800" spc="-150" dirty="0" smtClean="0">
                <a:blipFill dpi="0" rotWithShape="1">
                  <a:blip r:embed="rId2"/>
                  <a:srcRect/>
                  <a:tile tx="-247650" ty="-2432050" sx="50000" sy="50000" flip="none" algn="tl"/>
                </a:blip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IRANSans" panose="020B0506030804020204" pitchFamily="34" charset="-78"/>
                <a:cs typeface="IRANSans" panose="020B0506030804020204" pitchFamily="34" charset="-78"/>
              </a:rPr>
              <a:t/>
            </a:r>
            <a:br>
              <a:rPr lang="fa-IR" sz="4800" spc="-150" dirty="0" smtClean="0">
                <a:blipFill dpi="0" rotWithShape="1">
                  <a:blip r:embed="rId2"/>
                  <a:srcRect/>
                  <a:tile tx="-247650" ty="-2432050" sx="50000" sy="50000" flip="none" algn="tl"/>
                </a:blip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IRANSans" panose="020B0506030804020204" pitchFamily="34" charset="-78"/>
                <a:cs typeface="IRANSans" panose="020B0506030804020204" pitchFamily="34" charset="-78"/>
              </a:rPr>
            </a:br>
            <a:r>
              <a:rPr lang="fa-IR" sz="8800" b="1" spc="-150" dirty="0" smtClean="0">
                <a:blipFill dpi="0" rotWithShape="1">
                  <a:blip r:embed="rId2"/>
                  <a:srcRect/>
                  <a:tile tx="-247650" ty="-2432050" sx="50000" sy="50000" flip="none" algn="tl"/>
                </a:blip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IRANSans Black" panose="020B0506030804020204" pitchFamily="34" charset="-78"/>
                <a:cs typeface="IRANSans Black" panose="020B0506030804020204" pitchFamily="34" charset="-78"/>
              </a:rPr>
              <a:t>داده‌های آموزش</a:t>
            </a:r>
            <a:endParaRPr lang="en-US" sz="8800" b="1" spc="-150" dirty="0">
              <a:blipFill dpi="0" rotWithShape="1">
                <a:blip r:embed="rId2"/>
                <a:srcRect/>
                <a:tile tx="-247650" ty="-2432050" sx="50000" sy="50000" flip="none" algn="tl"/>
              </a:blipFill>
              <a:effectLst>
                <a:outerShdw blurRad="165100" dist="152400" dir="5400000" sx="99000" sy="99000" algn="t" rotWithShape="0">
                  <a:prstClr val="black">
                    <a:alpha val="39000"/>
                  </a:prstClr>
                </a:outerShdw>
              </a:effectLst>
              <a:latin typeface="IRANSans Black" panose="020B0506030804020204" pitchFamily="34" charset="-78"/>
              <a:cs typeface="IRANSans Black" panose="020B0506030804020204" pitchFamily="34" charset="-78"/>
            </a:endParaRP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864168" y="4165103"/>
            <a:ext cx="7258049" cy="437486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1800" b="1" dirty="0" smtClean="0">
                <a:solidFill>
                  <a:srgbClr val="FF505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IRANSans" panose="020B0506030804020204" pitchFamily="34" charset="-78"/>
                <a:cs typeface="IRANSans" panose="020B0506030804020204" pitchFamily="34" charset="-78"/>
              </a:rPr>
              <a:t>شرح داد‌های آموزش                آمار فراوانی‌ها                اتفاق نظر کاربران</a:t>
            </a:r>
            <a:endParaRPr lang="en-US" sz="1800" b="1" dirty="0">
              <a:solidFill>
                <a:srgbClr val="FF505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Cross 10"/>
          <p:cNvSpPr/>
          <p:nvPr/>
        </p:nvSpPr>
        <p:spPr>
          <a:xfrm>
            <a:off x="2571751" y="1521622"/>
            <a:ext cx="650080" cy="650080"/>
          </a:xfrm>
          <a:prstGeom prst="plus">
            <a:avLst>
              <a:gd name="adj" fmla="val 39751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/>
          <p:cNvSpPr/>
          <p:nvPr/>
        </p:nvSpPr>
        <p:spPr>
          <a:xfrm>
            <a:off x="864168" y="3736776"/>
            <a:ext cx="250031" cy="250031"/>
          </a:xfrm>
          <a:prstGeom prst="plus">
            <a:avLst>
              <a:gd name="adj" fmla="val 39751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 smtClean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 smtClean="0"/>
              <a:t>دانشگاه صنعتی امیرکبیر  </a:t>
            </a:r>
            <a:endParaRPr lang="en-US" sz="1000" b="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5788904" y="154456"/>
            <a:ext cx="3145371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000" b="0" dirty="0" smtClean="0">
                <a:solidFill>
                  <a:srgbClr val="FF5050"/>
                </a:solidFill>
              </a:rPr>
              <a:t>سامانه تشخیص موضوع و</a:t>
            </a:r>
            <a:r>
              <a:rPr lang="fa-IR" sz="1000" b="0" baseline="0" dirty="0" smtClean="0">
                <a:solidFill>
                  <a:srgbClr val="FF5050"/>
                </a:solidFill>
              </a:rPr>
              <a:t> نوع پرسش</a:t>
            </a:r>
            <a:r>
              <a:rPr lang="en-US" sz="1000" b="0" baseline="0" dirty="0" smtClean="0">
                <a:solidFill>
                  <a:srgbClr val="FF5050"/>
                </a:solidFill>
              </a:rPr>
              <a:t> </a:t>
            </a:r>
            <a:r>
              <a:rPr lang="fa-IR" sz="1000" b="0" baseline="0" dirty="0" smtClean="0">
                <a:solidFill>
                  <a:srgbClr val="FF5050"/>
                </a:solidFill>
              </a:rPr>
              <a:t> </a:t>
            </a:r>
            <a:r>
              <a:rPr lang="fa-IR" sz="1000" b="1" baseline="0" dirty="0" smtClean="0">
                <a:solidFill>
                  <a:srgbClr val="FF5050"/>
                </a:solidFill>
              </a:rPr>
              <a:t>  </a:t>
            </a:r>
            <a:r>
              <a:rPr lang="en-US" sz="1000" b="1" baseline="0" dirty="0" smtClean="0">
                <a:solidFill>
                  <a:srgbClr val="FF5050"/>
                </a:solidFill>
              </a:rPr>
              <a:t> </a:t>
            </a:r>
            <a:r>
              <a:rPr lang="fa-IR" sz="1000" b="0" baseline="0" dirty="0" smtClean="0">
                <a:solidFill>
                  <a:schemeClr val="bg1">
                    <a:lumMod val="85000"/>
                  </a:schemeClr>
                </a:solidFill>
              </a:rPr>
              <a:t>امیراحمد حبیبی</a:t>
            </a:r>
            <a:endParaRPr lang="en-US" sz="1050" b="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Text Placeholder 2"/>
          <p:cNvSpPr txBox="1">
            <a:spLocks/>
          </p:cNvSpPr>
          <p:nvPr/>
        </p:nvSpPr>
        <p:spPr>
          <a:xfrm>
            <a:off x="6064817" y="4590541"/>
            <a:ext cx="2057400" cy="80962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r>
              <a:rPr lang="fa-IR" sz="1200" dirty="0" smtClean="0">
                <a:solidFill>
                  <a:schemeClr val="bg1">
                    <a:lumMod val="65000"/>
                  </a:schemeClr>
                </a:solidFill>
                <a:latin typeface="IRANSans Light" panose="020B0506030804020204" pitchFamily="34" charset="-78"/>
                <a:cs typeface="IRANSans Light" panose="020B0506030804020204" pitchFamily="34" charset="-78"/>
              </a:rPr>
              <a:t>توضیحاتی دربارۀ نحوه جمع‌آوری و ساختار داده‌های آموزش و تجمیع برچسب‌ها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3539728" y="4602589"/>
            <a:ext cx="1747129" cy="80962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r>
              <a:rPr lang="fa-IR" sz="1200" dirty="0" smtClean="0">
                <a:solidFill>
                  <a:schemeClr val="bg1">
                    <a:lumMod val="65000"/>
                  </a:schemeClr>
                </a:solidFill>
                <a:latin typeface="IRANSans Light" panose="020B0506030804020204" pitchFamily="34" charset="-78"/>
                <a:cs typeface="IRANSans Light" panose="020B0506030804020204" pitchFamily="34" charset="-78"/>
              </a:rPr>
              <a:t>تعدادی از آمار مرتبط با فراوانی برچسب‌ها و اطلاعات برچسب‌زنندگان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19" name="Cross 18"/>
          <p:cNvSpPr/>
          <p:nvPr/>
        </p:nvSpPr>
        <p:spPr>
          <a:xfrm>
            <a:off x="8171257" y="5651457"/>
            <a:ext cx="372667" cy="372667"/>
          </a:xfrm>
          <a:prstGeom prst="plus">
            <a:avLst>
              <a:gd name="adj" fmla="val 39751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2"/>
          <p:cNvSpPr txBox="1">
            <a:spLocks/>
          </p:cNvSpPr>
          <p:nvPr/>
        </p:nvSpPr>
        <p:spPr>
          <a:xfrm>
            <a:off x="1001078" y="4590541"/>
            <a:ext cx="1926125" cy="80962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r>
              <a:rPr lang="fa-IR" sz="1200" dirty="0" smtClean="0">
                <a:solidFill>
                  <a:schemeClr val="bg1">
                    <a:lumMod val="65000"/>
                  </a:schemeClr>
                </a:solidFill>
                <a:latin typeface="IRANSans Light" panose="020B0506030804020204" pitchFamily="34" charset="-78"/>
                <a:cs typeface="IRANSans Light" panose="020B0506030804020204" pitchFamily="34" charset="-78"/>
              </a:rPr>
              <a:t>نحوه محاسبه اتفاق نظر میان کاربران و اهمیت توجه به میزان به دست‌آمده.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4780808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39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15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ّ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مـــــه‌ 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یـادگیـــری مـــدل‌ها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داده‌هــای آمــــوزش</a:t>
            </a:r>
            <a:r>
              <a:rPr lang="en-US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ارزیــابی مــدل‌‌ها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پـیــاده‌ســـازی‌ها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نتیجـــه‌گیـــری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 smtClean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 smtClean="0"/>
              <a:t>دانشگاه صنعتی امیرکبیر  </a:t>
            </a:r>
            <a:endParaRPr lang="en-US" sz="1000" b="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5788904" y="154456"/>
            <a:ext cx="3145371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000" b="0" dirty="0" smtClean="0">
                <a:solidFill>
                  <a:srgbClr val="FF5050"/>
                </a:solidFill>
              </a:rPr>
              <a:t>سامانه تشخیص موضوع و</a:t>
            </a:r>
            <a:r>
              <a:rPr lang="fa-IR" sz="1000" b="0" baseline="0" dirty="0" smtClean="0">
                <a:solidFill>
                  <a:srgbClr val="FF5050"/>
                </a:solidFill>
              </a:rPr>
              <a:t> نوع پرسش</a:t>
            </a:r>
            <a:r>
              <a:rPr lang="en-US" sz="1000" b="0" baseline="0" dirty="0" smtClean="0">
                <a:solidFill>
                  <a:srgbClr val="FF5050"/>
                </a:solidFill>
              </a:rPr>
              <a:t> </a:t>
            </a:r>
            <a:r>
              <a:rPr lang="fa-IR" sz="1000" b="0" baseline="0" dirty="0" smtClean="0">
                <a:solidFill>
                  <a:srgbClr val="FF5050"/>
                </a:solidFill>
              </a:rPr>
              <a:t> </a:t>
            </a:r>
            <a:r>
              <a:rPr lang="fa-IR" sz="1000" b="1" baseline="0" dirty="0" smtClean="0">
                <a:solidFill>
                  <a:srgbClr val="FF5050"/>
                </a:solidFill>
              </a:rPr>
              <a:t>  </a:t>
            </a:r>
            <a:r>
              <a:rPr lang="en-US" sz="1000" b="1" baseline="0" dirty="0" smtClean="0">
                <a:solidFill>
                  <a:srgbClr val="FF5050"/>
                </a:solidFill>
              </a:rPr>
              <a:t> </a:t>
            </a:r>
            <a:r>
              <a:rPr lang="fa-IR" sz="1000" b="0" baseline="0" dirty="0" smtClean="0">
                <a:solidFill>
                  <a:schemeClr val="bg1">
                    <a:lumMod val="85000"/>
                  </a:schemeClr>
                </a:solidFill>
              </a:rPr>
              <a:t>امیراحمد حبیبی</a:t>
            </a:r>
            <a:endParaRPr lang="en-US" sz="1050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7095115" y="1605466"/>
            <a:ext cx="1633971" cy="1976465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شـرح</a:t>
            </a:r>
          </a:p>
          <a:p>
            <a:pPr>
              <a:lnSpc>
                <a:spcPts val="3000"/>
              </a:lnSpc>
            </a:pPr>
            <a:r>
              <a:rPr lang="fa-IR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داده‌های</a:t>
            </a:r>
          </a:p>
          <a:p>
            <a:pPr>
              <a:lnSpc>
                <a:spcPts val="3000"/>
              </a:lnSpc>
            </a:pPr>
            <a:r>
              <a:rPr lang="fa-IR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آمـوزش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7304589" y="1717900"/>
            <a:ext cx="310095" cy="310661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276849" y="3964720"/>
            <a:ext cx="1424539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1409701" y="754857"/>
            <a:ext cx="4953426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 smtClean="0">
                <a:solidFill>
                  <a:srgbClr val="FF505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نحوه جمع‌آوری داده‌ها</a:t>
            </a:r>
            <a:endParaRPr lang="en-US" sz="3600" b="1" dirty="0">
              <a:solidFill>
                <a:srgbClr val="FF505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5" name="Text Placeholder 2"/>
          <p:cNvSpPr txBox="1">
            <a:spLocks/>
          </p:cNvSpPr>
          <p:nvPr/>
        </p:nvSpPr>
        <p:spPr>
          <a:xfrm>
            <a:off x="440384" y="1848589"/>
            <a:ext cx="5540329" cy="3271742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</a:pPr>
            <a:r>
              <a:rPr lang="fa-IR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گروه پردازش زبان طبیعی</a:t>
            </a:r>
          </a:p>
          <a:p>
            <a:pPr>
              <a:lnSpc>
                <a:spcPct val="250000"/>
              </a:lnSpc>
            </a:pPr>
            <a:r>
              <a:rPr lang="fa-IR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استفاده از انجمن‌های گفتگوی مختلف فارسی</a:t>
            </a:r>
          </a:p>
          <a:p>
            <a:pPr>
              <a:lnSpc>
                <a:spcPct val="250000"/>
              </a:lnSpc>
            </a:pPr>
            <a:r>
              <a:rPr lang="fa-IR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برچسب زنی سه کاربر مختلف </a:t>
            </a:r>
          </a:p>
        </p:txBody>
      </p:sp>
      <p:sp>
        <p:nvSpPr>
          <p:cNvPr id="36" name="Isosceles Triangle 35"/>
          <p:cNvSpPr/>
          <p:nvPr/>
        </p:nvSpPr>
        <p:spPr>
          <a:xfrm rot="5400000">
            <a:off x="6040473" y="2352207"/>
            <a:ext cx="243453" cy="237566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 rot="5400000">
            <a:off x="6040473" y="3355385"/>
            <a:ext cx="243453" cy="237566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6040473" y="4376318"/>
            <a:ext cx="243453" cy="237566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92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39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16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ّ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مـــــه‌ 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یـادگیـــری مـــدل‌ها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داده‌هــای آمــــوزش</a:t>
            </a:r>
            <a:r>
              <a:rPr lang="en-US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ارزیــابی مــدل‌‌ها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پـیــاده‌ســـازی‌ها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نتیجـــه‌گیـــری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 smtClean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 smtClean="0"/>
              <a:t>دانشگاه صنعتی امیرکبیر  </a:t>
            </a:r>
            <a:endParaRPr lang="en-US" sz="1000" b="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5788904" y="154456"/>
            <a:ext cx="3145371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000" b="0" dirty="0" smtClean="0">
                <a:solidFill>
                  <a:srgbClr val="FF5050"/>
                </a:solidFill>
              </a:rPr>
              <a:t>سامانه تشخیص موضوع و</a:t>
            </a:r>
            <a:r>
              <a:rPr lang="fa-IR" sz="1000" b="0" baseline="0" dirty="0" smtClean="0">
                <a:solidFill>
                  <a:srgbClr val="FF5050"/>
                </a:solidFill>
              </a:rPr>
              <a:t> نوع پرسش</a:t>
            </a:r>
            <a:r>
              <a:rPr lang="en-US" sz="1000" b="0" baseline="0" dirty="0" smtClean="0">
                <a:solidFill>
                  <a:srgbClr val="FF5050"/>
                </a:solidFill>
              </a:rPr>
              <a:t> </a:t>
            </a:r>
            <a:r>
              <a:rPr lang="fa-IR" sz="1000" b="0" baseline="0" dirty="0" smtClean="0">
                <a:solidFill>
                  <a:srgbClr val="FF5050"/>
                </a:solidFill>
              </a:rPr>
              <a:t> </a:t>
            </a:r>
            <a:r>
              <a:rPr lang="fa-IR" sz="1000" b="1" baseline="0" dirty="0" smtClean="0">
                <a:solidFill>
                  <a:srgbClr val="FF5050"/>
                </a:solidFill>
              </a:rPr>
              <a:t>  </a:t>
            </a:r>
            <a:r>
              <a:rPr lang="en-US" sz="1000" b="1" baseline="0" dirty="0" smtClean="0">
                <a:solidFill>
                  <a:srgbClr val="FF5050"/>
                </a:solidFill>
              </a:rPr>
              <a:t> </a:t>
            </a:r>
            <a:r>
              <a:rPr lang="fa-IR" sz="1000" b="0" baseline="0" dirty="0" smtClean="0">
                <a:solidFill>
                  <a:schemeClr val="bg1">
                    <a:lumMod val="85000"/>
                  </a:schemeClr>
                </a:solidFill>
              </a:rPr>
              <a:t>امیراحمد حبیبی</a:t>
            </a:r>
            <a:endParaRPr lang="en-US" sz="1050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7095115" y="1605466"/>
            <a:ext cx="1633971" cy="1976465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شـرح</a:t>
            </a:r>
          </a:p>
          <a:p>
            <a:pPr>
              <a:lnSpc>
                <a:spcPts val="3000"/>
              </a:lnSpc>
            </a:pPr>
            <a:r>
              <a:rPr lang="fa-IR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داده‌های</a:t>
            </a:r>
          </a:p>
          <a:p>
            <a:pPr>
              <a:lnSpc>
                <a:spcPts val="3000"/>
              </a:lnSpc>
            </a:pPr>
            <a:r>
              <a:rPr lang="fa-IR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آمـوزش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7304589" y="1717900"/>
            <a:ext cx="310095" cy="310661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276849" y="3964720"/>
            <a:ext cx="1424539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1409701" y="754857"/>
            <a:ext cx="4953426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 smtClean="0">
                <a:solidFill>
                  <a:srgbClr val="FF505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ساختار داده‌ها</a:t>
            </a:r>
            <a:endParaRPr lang="en-US" sz="3600" b="1" dirty="0">
              <a:solidFill>
                <a:srgbClr val="FF505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6" name="Isosceles Triangle 35"/>
          <p:cNvSpPr/>
          <p:nvPr/>
        </p:nvSpPr>
        <p:spPr>
          <a:xfrm rot="5400000">
            <a:off x="5337673" y="4230957"/>
            <a:ext cx="243453" cy="237566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>
            <a:off x="3430243" y="966149"/>
            <a:ext cx="189572" cy="184988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6040473" y="4376318"/>
            <a:ext cx="243453" cy="237566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213811"/>
              </p:ext>
            </p:extLst>
          </p:nvPr>
        </p:nvGraphicFramePr>
        <p:xfrm>
          <a:off x="2034540" y="1717900"/>
          <a:ext cx="4383044" cy="1531112"/>
        </p:xfrm>
        <a:graphic>
          <a:graphicData uri="http://schemas.openxmlformats.org/drawingml/2006/table">
            <a:tbl>
              <a:tblPr rtl="1" firstRow="1" firstCol="1" bandRow="1">
                <a:tableStyleId>{2D5ABB26-0587-4C30-8999-92F81FD0307C}</a:tableStyleId>
              </a:tblPr>
              <a:tblGrid>
                <a:gridCol w="466364">
                  <a:extLst>
                    <a:ext uri="{9D8B030D-6E8A-4147-A177-3AD203B41FA5}">
                      <a16:colId xmlns:a16="http://schemas.microsoft.com/office/drawing/2014/main" val="2127921750"/>
                    </a:ext>
                  </a:extLst>
                </a:gridCol>
                <a:gridCol w="1298680">
                  <a:extLst>
                    <a:ext uri="{9D8B030D-6E8A-4147-A177-3AD203B41FA5}">
                      <a16:colId xmlns:a16="http://schemas.microsoft.com/office/drawing/2014/main" val="3941790810"/>
                    </a:ext>
                  </a:extLst>
                </a:gridCol>
                <a:gridCol w="2618000">
                  <a:extLst>
                    <a:ext uri="{9D8B030D-6E8A-4147-A177-3AD203B41FA5}">
                      <a16:colId xmlns:a16="http://schemas.microsoft.com/office/drawing/2014/main" val="3329791375"/>
                    </a:ext>
                  </a:extLst>
                </a:gridCol>
              </a:tblGrid>
              <a:tr h="382778">
                <a:tc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شماره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4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عنوان</a:t>
                      </a:r>
                      <a:endParaRPr lang="en-US" sz="14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4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متن پرسش</a:t>
                      </a:r>
                      <a:endParaRPr lang="en-US" sz="14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592748"/>
                  </a:ext>
                </a:extLst>
              </a:tr>
              <a:tr h="382778">
                <a:tc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1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2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ترمز ماشین</a:t>
                      </a:r>
                      <a:endParaRPr lang="en-US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IRANSans" panose="020B0506030804020204" pitchFamily="34" charset="-78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2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تفاوت ترمز عقب دیسک و ترمز عق ...</a:t>
                      </a:r>
                      <a:endParaRPr lang="en-US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IRANSans" panose="020B0506030804020204" pitchFamily="34" charset="-78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291975"/>
                  </a:ext>
                </a:extLst>
              </a:tr>
              <a:tr h="382778">
                <a:tc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200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+mn-ea"/>
                          <a:cs typeface="IRANSans" panose="020B0506030804020204" pitchFamily="34" charset="-78"/>
                        </a:rPr>
                        <a:t>2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2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دندان پزشکی</a:t>
                      </a:r>
                      <a:endParaRPr lang="en-US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IRANSans" panose="020B0506030804020204" pitchFamily="34" charset="-78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2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اگر بخواهیم یک دید مثبتی به کود...</a:t>
                      </a:r>
                      <a:endParaRPr lang="en-US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IRANSans" panose="020B0506030804020204" pitchFamily="34" charset="-78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864183"/>
                  </a:ext>
                </a:extLst>
              </a:tr>
              <a:tr h="382778">
                <a:tc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3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2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طرزاستفاده از ...</a:t>
                      </a:r>
                      <a:endParaRPr lang="en-US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IRANSans" panose="020B0506030804020204" pitchFamily="34" charset="-78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2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گیاه وانیل را چگونه استفاده می ک...</a:t>
                      </a:r>
                      <a:endParaRPr lang="en-US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IRANSans" panose="020B0506030804020204" pitchFamily="34" charset="-78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01032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300114"/>
              </p:ext>
            </p:extLst>
          </p:nvPr>
        </p:nvGraphicFramePr>
        <p:xfrm>
          <a:off x="511401" y="3600873"/>
          <a:ext cx="5906184" cy="2061464"/>
        </p:xfrm>
        <a:graphic>
          <a:graphicData uri="http://schemas.openxmlformats.org/drawingml/2006/table">
            <a:tbl>
              <a:tblPr rtl="1" firstRow="1" firstCol="1" bandRow="1">
                <a:tableStyleId>{2D5ABB26-0587-4C30-8999-92F81FD0307C}</a:tableStyleId>
              </a:tblPr>
              <a:tblGrid>
                <a:gridCol w="461188">
                  <a:extLst>
                    <a:ext uri="{9D8B030D-6E8A-4147-A177-3AD203B41FA5}">
                      <a16:colId xmlns:a16="http://schemas.microsoft.com/office/drawing/2014/main" val="212792175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2979137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66363429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263793630"/>
                    </a:ext>
                  </a:extLst>
                </a:gridCol>
                <a:gridCol w="346229">
                  <a:extLst>
                    <a:ext uri="{9D8B030D-6E8A-4147-A177-3AD203B41FA5}">
                      <a16:colId xmlns:a16="http://schemas.microsoft.com/office/drawing/2014/main" val="547469516"/>
                    </a:ext>
                  </a:extLst>
                </a:gridCol>
                <a:gridCol w="607418">
                  <a:extLst>
                    <a:ext uri="{9D8B030D-6E8A-4147-A177-3AD203B41FA5}">
                      <a16:colId xmlns:a16="http://schemas.microsoft.com/office/drawing/2014/main" val="1213686493"/>
                    </a:ext>
                  </a:extLst>
                </a:gridCol>
                <a:gridCol w="566925">
                  <a:extLst>
                    <a:ext uri="{9D8B030D-6E8A-4147-A177-3AD203B41FA5}">
                      <a16:colId xmlns:a16="http://schemas.microsoft.com/office/drawing/2014/main" val="3999040000"/>
                    </a:ext>
                  </a:extLst>
                </a:gridCol>
                <a:gridCol w="566925">
                  <a:extLst>
                    <a:ext uri="{9D8B030D-6E8A-4147-A177-3AD203B41FA5}">
                      <a16:colId xmlns:a16="http://schemas.microsoft.com/office/drawing/2014/main" val="2940606619"/>
                    </a:ext>
                  </a:extLst>
                </a:gridCol>
                <a:gridCol w="566925">
                  <a:extLst>
                    <a:ext uri="{9D8B030D-6E8A-4147-A177-3AD203B41FA5}">
                      <a16:colId xmlns:a16="http://schemas.microsoft.com/office/drawing/2014/main" val="679969759"/>
                    </a:ext>
                  </a:extLst>
                </a:gridCol>
                <a:gridCol w="346229">
                  <a:extLst>
                    <a:ext uri="{9D8B030D-6E8A-4147-A177-3AD203B41FA5}">
                      <a16:colId xmlns:a16="http://schemas.microsoft.com/office/drawing/2014/main" val="1843492183"/>
                    </a:ext>
                  </a:extLst>
                </a:gridCol>
                <a:gridCol w="615545">
                  <a:extLst>
                    <a:ext uri="{9D8B030D-6E8A-4147-A177-3AD203B41FA5}">
                      <a16:colId xmlns:a16="http://schemas.microsoft.com/office/drawing/2014/main" val="2668222551"/>
                    </a:ext>
                  </a:extLst>
                </a:gridCol>
              </a:tblGrid>
              <a:tr h="456565">
                <a:tc rowSpan="2"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شماره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4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موضـوع</a:t>
                      </a:r>
                      <a:endParaRPr lang="en-US" sz="14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4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4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4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نـوع</a:t>
                      </a:r>
                      <a:endParaRPr lang="en-US" sz="14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4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4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592748"/>
                  </a:ext>
                </a:extLst>
              </a:tr>
              <a:tr h="4565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4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1</a:t>
                      </a:r>
                      <a:endParaRPr lang="en-US" sz="14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4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2</a:t>
                      </a:r>
                      <a:endParaRPr lang="en-US" sz="14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4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3</a:t>
                      </a:r>
                      <a:endParaRPr lang="en-US" sz="14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  <a:tabLst/>
                      </a:pPr>
                      <a:r>
                        <a:rPr lang="fa-IR" sz="14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شک</a:t>
                      </a:r>
                      <a:endParaRPr lang="en-US" sz="14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4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پیشنهاد</a:t>
                      </a:r>
                      <a:endParaRPr lang="en-US" sz="14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4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1</a:t>
                      </a:r>
                      <a:endParaRPr lang="en-US" sz="14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4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2</a:t>
                      </a:r>
                      <a:endParaRPr lang="en-US" sz="14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4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3</a:t>
                      </a:r>
                      <a:endParaRPr lang="en-US" sz="14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4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شک</a:t>
                      </a:r>
                      <a:endParaRPr lang="en-US" sz="14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4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پیشنهاد</a:t>
                      </a:r>
                      <a:endParaRPr lang="en-US" sz="14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387012"/>
                  </a:ext>
                </a:extLst>
              </a:tr>
              <a:tr h="382778">
                <a:tc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1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3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ماشین</a:t>
                      </a:r>
                      <a:endParaRPr lang="en-US" sz="13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3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فنی</a:t>
                      </a:r>
                      <a:endParaRPr lang="en-US" sz="13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3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خرید</a:t>
                      </a:r>
                      <a:endParaRPr lang="en-US" sz="13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0</a:t>
                      </a:r>
                      <a:endParaRPr lang="en-US" sz="13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3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-</a:t>
                      </a:r>
                      <a:endParaRPr lang="en-US" sz="13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3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توضیح</a:t>
                      </a:r>
                      <a:endParaRPr lang="en-US" sz="13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3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تعریف</a:t>
                      </a:r>
                      <a:endParaRPr lang="en-US" sz="13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3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نظر</a:t>
                      </a:r>
                      <a:endParaRPr lang="en-US" sz="13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0</a:t>
                      </a:r>
                      <a:endParaRPr lang="en-US" sz="13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3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-</a:t>
                      </a:r>
                      <a:endParaRPr lang="en-US" sz="13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291975"/>
                  </a:ext>
                </a:extLst>
              </a:tr>
              <a:tr h="382778">
                <a:tc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200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+mn-ea"/>
                          <a:cs typeface="IRANSans" panose="020B0506030804020204" pitchFamily="34" charset="-78"/>
                        </a:rPr>
                        <a:t>2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3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سلامت</a:t>
                      </a:r>
                      <a:endParaRPr lang="en-US" sz="13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3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کودکان</a:t>
                      </a:r>
                      <a:endParaRPr lang="en-US" sz="13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05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روانشناسی</a:t>
                      </a:r>
                      <a:endParaRPr lang="en-US" sz="13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0</a:t>
                      </a:r>
                      <a:endParaRPr lang="en-US" sz="13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3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-</a:t>
                      </a:r>
                      <a:endParaRPr lang="en-US" sz="13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3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پیشنهاد</a:t>
                      </a:r>
                      <a:endParaRPr lang="en-US" sz="13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3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توضیح</a:t>
                      </a:r>
                      <a:endParaRPr lang="en-US" sz="13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3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-</a:t>
                      </a:r>
                      <a:endParaRPr lang="en-US" sz="13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0</a:t>
                      </a:r>
                      <a:endParaRPr lang="en-US" sz="13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3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-</a:t>
                      </a:r>
                      <a:endParaRPr lang="en-US" sz="13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864183"/>
                  </a:ext>
                </a:extLst>
              </a:tr>
              <a:tr h="382778">
                <a:tc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3</a:t>
                      </a:r>
                      <a:endParaRPr 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3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تغذیه</a:t>
                      </a:r>
                      <a:endParaRPr lang="en-US" sz="13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3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گیاهان</a:t>
                      </a:r>
                      <a:endParaRPr lang="en-US" sz="13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3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-</a:t>
                      </a:r>
                      <a:endParaRPr lang="en-US" sz="13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0</a:t>
                      </a:r>
                      <a:endParaRPr lang="en-US" sz="13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3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-</a:t>
                      </a:r>
                      <a:endParaRPr lang="en-US" sz="13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3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توضیح</a:t>
                      </a:r>
                      <a:endParaRPr lang="en-US" sz="13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3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-</a:t>
                      </a:r>
                      <a:endParaRPr lang="en-US" sz="13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3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-</a:t>
                      </a:r>
                      <a:endParaRPr lang="en-US" sz="13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0</a:t>
                      </a:r>
                      <a:endParaRPr lang="en-US" sz="13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3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-</a:t>
                      </a:r>
                      <a:endParaRPr lang="en-US" sz="13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01032"/>
                  </a:ext>
                </a:extLst>
              </a:tr>
            </a:tbl>
          </a:graphicData>
        </a:graphic>
      </p:graphicFrame>
      <p:sp>
        <p:nvSpPr>
          <p:cNvPr id="22" name="Isosceles Triangle 21"/>
          <p:cNvSpPr/>
          <p:nvPr/>
        </p:nvSpPr>
        <p:spPr>
          <a:xfrm rot="8100000">
            <a:off x="1827902" y="2433962"/>
            <a:ext cx="174268" cy="170054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8100000">
            <a:off x="6543587" y="4727276"/>
            <a:ext cx="174268" cy="170054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68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39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17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ّ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مـــــه‌ 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یـادگیـــری مـــدل‌ها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داده‌هــای آمــــوزش</a:t>
            </a:r>
            <a:r>
              <a:rPr lang="en-US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ارزیــابی مــدل‌‌ها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پـیــاده‌ســـازی‌ها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نتیجـــه‌گیـــری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 smtClean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 smtClean="0"/>
              <a:t>دانشگاه صنعتی امیرکبیر  </a:t>
            </a:r>
            <a:endParaRPr lang="en-US" sz="1000" b="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5788904" y="154456"/>
            <a:ext cx="3145371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000" b="0" dirty="0" smtClean="0">
                <a:solidFill>
                  <a:srgbClr val="FF5050"/>
                </a:solidFill>
              </a:rPr>
              <a:t>سامانه تشخیص موضوع و</a:t>
            </a:r>
            <a:r>
              <a:rPr lang="fa-IR" sz="1000" b="0" baseline="0" dirty="0" smtClean="0">
                <a:solidFill>
                  <a:srgbClr val="FF5050"/>
                </a:solidFill>
              </a:rPr>
              <a:t> نوع پرسش</a:t>
            </a:r>
            <a:r>
              <a:rPr lang="en-US" sz="1000" b="0" baseline="0" dirty="0" smtClean="0">
                <a:solidFill>
                  <a:srgbClr val="FF5050"/>
                </a:solidFill>
              </a:rPr>
              <a:t> </a:t>
            </a:r>
            <a:r>
              <a:rPr lang="fa-IR" sz="1000" b="0" baseline="0" dirty="0" smtClean="0">
                <a:solidFill>
                  <a:srgbClr val="FF5050"/>
                </a:solidFill>
              </a:rPr>
              <a:t> </a:t>
            </a:r>
            <a:r>
              <a:rPr lang="fa-IR" sz="1000" b="1" baseline="0" dirty="0" smtClean="0">
                <a:solidFill>
                  <a:srgbClr val="FF5050"/>
                </a:solidFill>
              </a:rPr>
              <a:t>  </a:t>
            </a:r>
            <a:r>
              <a:rPr lang="en-US" sz="1000" b="1" baseline="0" dirty="0" smtClean="0">
                <a:solidFill>
                  <a:srgbClr val="FF5050"/>
                </a:solidFill>
              </a:rPr>
              <a:t> </a:t>
            </a:r>
            <a:r>
              <a:rPr lang="fa-IR" sz="1000" b="0" baseline="0" dirty="0" smtClean="0">
                <a:solidFill>
                  <a:schemeClr val="bg1">
                    <a:lumMod val="85000"/>
                  </a:schemeClr>
                </a:solidFill>
              </a:rPr>
              <a:t>امیراحمد حبیبی</a:t>
            </a:r>
            <a:endParaRPr lang="en-US" sz="1050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 Placeholder 2"/>
          <p:cNvSpPr txBox="1">
            <a:spLocks/>
          </p:cNvSpPr>
          <p:nvPr/>
        </p:nvSpPr>
        <p:spPr>
          <a:xfrm>
            <a:off x="3865238" y="1600640"/>
            <a:ext cx="2518082" cy="115384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fa-IR" sz="2000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حدود 2800 پرسش 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>
              <a:lnSpc>
                <a:spcPct val="150000"/>
              </a:lnSpc>
            </a:pPr>
            <a:r>
              <a:rPr lang="fa-IR" sz="2000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23 موضوع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2000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  <a:r>
              <a:rPr lang="fa-IR" sz="20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|</a:t>
            </a:r>
            <a:r>
              <a:rPr lang="fa-IR" sz="2000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2000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12 نوع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276849" y="3964720"/>
            <a:ext cx="1424539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1409701" y="754857"/>
            <a:ext cx="4953426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 smtClean="0">
                <a:solidFill>
                  <a:srgbClr val="FF505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آمـار</a:t>
            </a:r>
            <a:endParaRPr lang="en-US" sz="3600" b="1" dirty="0">
              <a:solidFill>
                <a:srgbClr val="FF505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7" name="Isosceles Triangle 36"/>
          <p:cNvSpPr/>
          <p:nvPr/>
        </p:nvSpPr>
        <p:spPr>
          <a:xfrm>
            <a:off x="4039340" y="1846483"/>
            <a:ext cx="182863" cy="178442"/>
          </a:xfrm>
          <a:prstGeom prst="triangle">
            <a:avLst>
              <a:gd name="adj" fmla="val 10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" name="Chart 22"/>
          <p:cNvGraphicFramePr/>
          <p:nvPr>
            <p:extLst>
              <p:ext uri="{D42A27DB-BD31-4B8C-83A1-F6EECF244321}">
                <p14:modId xmlns:p14="http://schemas.microsoft.com/office/powerpoint/2010/main" val="678424088"/>
              </p:ext>
            </p:extLst>
          </p:nvPr>
        </p:nvGraphicFramePr>
        <p:xfrm>
          <a:off x="352122" y="1313895"/>
          <a:ext cx="3191340" cy="46950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4" name="Chart 23"/>
          <p:cNvGraphicFramePr/>
          <p:nvPr>
            <p:extLst>
              <p:ext uri="{D42A27DB-BD31-4B8C-83A1-F6EECF244321}">
                <p14:modId xmlns:p14="http://schemas.microsoft.com/office/powerpoint/2010/main" val="3924943693"/>
              </p:ext>
            </p:extLst>
          </p:nvPr>
        </p:nvGraphicFramePr>
        <p:xfrm>
          <a:off x="3811970" y="3163860"/>
          <a:ext cx="2752742" cy="28450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5" name="Text Placeholder 2"/>
          <p:cNvSpPr txBox="1">
            <a:spLocks/>
          </p:cNvSpPr>
          <p:nvPr/>
        </p:nvSpPr>
        <p:spPr>
          <a:xfrm>
            <a:off x="7069895" y="1621055"/>
            <a:ext cx="1697971" cy="1258390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آمـــار </a:t>
            </a:r>
          </a:p>
          <a:p>
            <a:pPr>
              <a:lnSpc>
                <a:spcPts val="3000"/>
              </a:lnSpc>
            </a:pPr>
            <a:r>
              <a:rPr lang="fa-IR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فراوانی‌ها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Isosceles Triangle 26"/>
          <p:cNvSpPr/>
          <p:nvPr/>
        </p:nvSpPr>
        <p:spPr>
          <a:xfrm rot="10800000">
            <a:off x="7218182" y="1723411"/>
            <a:ext cx="245696" cy="246144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0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39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18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ّ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مـــــه‌ 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یـادگیـــری مـــدل‌ها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داده‌هــای آمــــوزش</a:t>
            </a:r>
            <a:r>
              <a:rPr lang="en-US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ارزیــابی مــدل‌‌ها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پـیــاده‌ســـازی‌ها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نتیجـــه‌گیـــری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 smtClean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 smtClean="0"/>
              <a:t>دانشگاه صنعتی امیرکبیر  </a:t>
            </a:r>
            <a:endParaRPr lang="en-US" sz="1000" b="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5788904" y="154456"/>
            <a:ext cx="3145371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000" b="0" dirty="0" smtClean="0">
                <a:solidFill>
                  <a:srgbClr val="FF5050"/>
                </a:solidFill>
              </a:rPr>
              <a:t>سامانه تشخیص موضوع و</a:t>
            </a:r>
            <a:r>
              <a:rPr lang="fa-IR" sz="1000" b="0" baseline="0" dirty="0" smtClean="0">
                <a:solidFill>
                  <a:srgbClr val="FF5050"/>
                </a:solidFill>
              </a:rPr>
              <a:t> نوع پرسش</a:t>
            </a:r>
            <a:r>
              <a:rPr lang="en-US" sz="1000" b="0" baseline="0" dirty="0" smtClean="0">
                <a:solidFill>
                  <a:srgbClr val="FF5050"/>
                </a:solidFill>
              </a:rPr>
              <a:t> </a:t>
            </a:r>
            <a:r>
              <a:rPr lang="fa-IR" sz="1000" b="0" baseline="0" dirty="0" smtClean="0">
                <a:solidFill>
                  <a:srgbClr val="FF5050"/>
                </a:solidFill>
              </a:rPr>
              <a:t> </a:t>
            </a:r>
            <a:r>
              <a:rPr lang="fa-IR" sz="1000" b="1" baseline="0" dirty="0" smtClean="0">
                <a:solidFill>
                  <a:srgbClr val="FF5050"/>
                </a:solidFill>
              </a:rPr>
              <a:t>  </a:t>
            </a:r>
            <a:r>
              <a:rPr lang="en-US" sz="1000" b="1" baseline="0" dirty="0" smtClean="0">
                <a:solidFill>
                  <a:srgbClr val="FF5050"/>
                </a:solidFill>
              </a:rPr>
              <a:t> </a:t>
            </a:r>
            <a:r>
              <a:rPr lang="fa-IR" sz="1000" b="0" baseline="0" dirty="0" smtClean="0">
                <a:solidFill>
                  <a:schemeClr val="bg1">
                    <a:lumMod val="85000"/>
                  </a:schemeClr>
                </a:solidFill>
              </a:rPr>
              <a:t>امیراحمد حبیبی</a:t>
            </a:r>
            <a:endParaRPr lang="en-US" sz="1050" b="0" dirty="0">
              <a:solidFill>
                <a:schemeClr val="bg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 Placeholder 2"/>
              <p:cNvSpPr txBox="1">
                <a:spLocks/>
              </p:cNvSpPr>
              <p:nvPr/>
            </p:nvSpPr>
            <p:spPr>
              <a:xfrm>
                <a:off x="360044" y="1482933"/>
                <a:ext cx="5652711" cy="1941443"/>
              </a:xfrm>
              <a:prstGeom prst="rect">
                <a:avLst/>
              </a:prstGeom>
            </p:spPr>
            <p:txBody>
              <a:bodyPr/>
              <a:lstStyle>
                <a:lvl1pPr marL="0" indent="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fa-IR" dirty="0" smtClean="0">
                    <a:solidFill>
                      <a:schemeClr val="bg1">
                        <a:lumMod val="95000"/>
                      </a:schemeClr>
                    </a:solidFill>
                    <a:latin typeface="IRANSans" panose="020B0506030804020204" pitchFamily="34" charset="-78"/>
                    <a:cs typeface="IRANSans" panose="020B0506030804020204" pitchFamily="34" charset="-78"/>
                  </a:rPr>
                  <a:t>استفاده از امتیاز اف-1  </a:t>
                </a:r>
                <a:r>
                  <a:rPr lang="en-US" dirty="0" smtClean="0">
                    <a:solidFill>
                      <a:schemeClr val="bg1">
                        <a:lumMod val="95000"/>
                      </a:schemeClr>
                    </a:solidFill>
                    <a:latin typeface="IRANSans" panose="020B0506030804020204" pitchFamily="34" charset="-78"/>
                    <a:cs typeface="IRANSans" panose="020B0506030804020204" pitchFamily="34" charset="-78"/>
                  </a:rPr>
                  <a:t> F1-Score  </a:t>
                </a:r>
                <a:r>
                  <a:rPr lang="en-US" dirty="0" smtClean="0">
                    <a:latin typeface="IRANSans" panose="020B0506030804020204" pitchFamily="34" charset="-78"/>
                    <a:cs typeface="IRANSans" panose="020B0506030804020204" pitchFamily="34" charset="-78"/>
                  </a:rPr>
                  <a:t>|</a:t>
                </a:r>
                <a:r>
                  <a:rPr lang="en-US" dirty="0" smtClean="0">
                    <a:solidFill>
                      <a:schemeClr val="bg1">
                        <a:lumMod val="95000"/>
                      </a:schemeClr>
                    </a:solidFill>
                    <a:latin typeface="IRANSans" panose="020B0506030804020204" pitchFamily="34" charset="-78"/>
                    <a:cs typeface="IRANSans" panose="020B0506030804020204" pitchFamily="34" charset="-78"/>
                  </a:rPr>
                  <a:t> </a:t>
                </a:r>
                <a:endParaRPr lang="fa-IR" dirty="0" smtClean="0">
                  <a:solidFill>
                    <a:schemeClr val="bg1">
                      <a:lumMod val="95000"/>
                    </a:schemeClr>
                  </a:solidFill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fa-IR" sz="1600" dirty="0" smtClean="0">
                    <a:solidFill>
                      <a:schemeClr val="bg1">
                        <a:lumMod val="95000"/>
                      </a:schemeClr>
                    </a:solidFill>
                    <a:latin typeface="IRANSans" panose="020B0506030804020204" pitchFamily="34" charset="-78"/>
                    <a:cs typeface="IRANSans" panose="020B0506030804020204" pitchFamily="34" charset="-78"/>
                  </a:rPr>
                  <a:t>میانگین همساز معیارهای دقت (</a:t>
                </a:r>
                <a:r>
                  <a:rPr lang="en-US" sz="1600" dirty="0" smtClean="0">
                    <a:solidFill>
                      <a:schemeClr val="bg1">
                        <a:lumMod val="95000"/>
                      </a:schemeClr>
                    </a:solidFill>
                    <a:latin typeface="IRANSans" panose="020B0506030804020204" pitchFamily="34" charset="-78"/>
                    <a:cs typeface="IRANSans" panose="020B0506030804020204" pitchFamily="34" charset="-78"/>
                  </a:rPr>
                  <a:t>Precision</a:t>
                </a:r>
                <a:r>
                  <a:rPr lang="fa-IR" sz="1600" dirty="0" smtClean="0">
                    <a:solidFill>
                      <a:schemeClr val="bg1">
                        <a:lumMod val="95000"/>
                      </a:schemeClr>
                    </a:solidFill>
                    <a:latin typeface="IRANSans" panose="020B0506030804020204" pitchFamily="34" charset="-78"/>
                    <a:cs typeface="IRANSans" panose="020B0506030804020204" pitchFamily="34" charset="-78"/>
                  </a:rPr>
                  <a:t>) و یادآوری (</a:t>
                </a:r>
                <a:r>
                  <a:rPr lang="en-US" sz="1600" dirty="0" smtClean="0">
                    <a:solidFill>
                      <a:schemeClr val="bg1">
                        <a:lumMod val="95000"/>
                      </a:schemeClr>
                    </a:solidFill>
                    <a:latin typeface="IRANSans" panose="020B0506030804020204" pitchFamily="34" charset="-78"/>
                    <a:cs typeface="IRANSans" panose="020B0506030804020204" pitchFamily="34" charset="-78"/>
                  </a:rPr>
                  <a:t>Recall</a:t>
                </a:r>
                <a:r>
                  <a:rPr lang="fa-IR" sz="1600" dirty="0" smtClean="0">
                    <a:solidFill>
                      <a:schemeClr val="bg1">
                        <a:lumMod val="95000"/>
                      </a:schemeClr>
                    </a:solidFill>
                    <a:latin typeface="IRANSans" panose="020B0506030804020204" pitchFamily="34" charset="-78"/>
                    <a:cs typeface="IRANSans" panose="020B0506030804020204" pitchFamily="34" charset="-78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𝑡𝑝</m:t>
                          </m:r>
                          <m:r>
                            <a:rPr lang="en-US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𝑡𝑝</m:t>
                          </m:r>
                          <m:r>
                            <a:rPr lang="en-US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a:rPr lang="en-US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𝑓𝑝</m:t>
                          </m:r>
                        </m:den>
                      </m:f>
                      <m:r>
                        <a:rPr lang="en-US" sz="16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  ,        </m:t>
                      </m:r>
                      <m:r>
                        <a:rPr lang="en-US" sz="16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6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𝑡𝑝</m:t>
                          </m:r>
                          <m:r>
                            <a:rPr lang="en-US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𝑡𝑝</m:t>
                          </m:r>
                          <m:r>
                            <a:rPr lang="en-US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a:rPr lang="en-US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𝑓𝑛</m:t>
                          </m:r>
                        </m:den>
                      </m:f>
                    </m:oMath>
                  </m:oMathPara>
                </a14:m>
                <a:endParaRPr lang="en-US" sz="1600" dirty="0" smtClean="0">
                  <a:solidFill>
                    <a:schemeClr val="bg1">
                      <a:lumMod val="95000"/>
                    </a:schemeClr>
                  </a:solidFill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</mc:Choice>
        <mc:Fallback xmlns="">
          <p:sp>
            <p:nvSpPr>
              <p:cNvPr id="22" name="Tex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44" y="1482933"/>
                <a:ext cx="5652711" cy="1941443"/>
              </a:xfrm>
              <a:prstGeom prst="rect">
                <a:avLst/>
              </a:prstGeom>
              <a:blipFill>
                <a:blip r:embed="rId4"/>
                <a:stretch>
                  <a:fillRect r="-17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276849" y="3964720"/>
            <a:ext cx="1424539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1409701" y="754857"/>
            <a:ext cx="4953426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 smtClean="0">
                <a:solidFill>
                  <a:srgbClr val="FF505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نحوۀ محاسبۀ اتفاق نظر</a:t>
            </a:r>
            <a:endParaRPr lang="en-US" sz="3600" b="1" dirty="0">
              <a:solidFill>
                <a:srgbClr val="FF505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7" name="Isosceles Triangle 36"/>
          <p:cNvSpPr/>
          <p:nvPr/>
        </p:nvSpPr>
        <p:spPr>
          <a:xfrm rot="5400000">
            <a:off x="6124920" y="1740816"/>
            <a:ext cx="182863" cy="196286"/>
          </a:xfrm>
          <a:prstGeom prst="triangle">
            <a:avLst>
              <a:gd name="adj" fmla="val 10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7322123" y="1603299"/>
            <a:ext cx="1339211" cy="164592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اتــفاق</a:t>
            </a:r>
          </a:p>
          <a:p>
            <a:pPr>
              <a:lnSpc>
                <a:spcPts val="3000"/>
              </a:lnSpc>
            </a:pPr>
            <a:r>
              <a:rPr lang="fa-IR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نـظر</a:t>
            </a:r>
          </a:p>
          <a:p>
            <a:pPr>
              <a:lnSpc>
                <a:spcPts val="3000"/>
              </a:lnSpc>
            </a:pPr>
            <a:r>
              <a:rPr lang="fa-IR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کاربران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Isosceles Triangle 18"/>
          <p:cNvSpPr/>
          <p:nvPr/>
        </p:nvSpPr>
        <p:spPr>
          <a:xfrm rot="16200000">
            <a:off x="7493389" y="2192081"/>
            <a:ext cx="245696" cy="246144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661515" y="3617742"/>
            <a:ext cx="5701612" cy="1775534"/>
            <a:chOff x="661515" y="3617742"/>
            <a:chExt cx="5701612" cy="1775534"/>
          </a:xfrm>
        </p:grpSpPr>
        <p:sp>
          <p:nvSpPr>
            <p:cNvPr id="2" name="Rectangle 1"/>
            <p:cNvSpPr/>
            <p:nvPr/>
          </p:nvSpPr>
          <p:spPr>
            <a:xfrm>
              <a:off x="661515" y="3764223"/>
              <a:ext cx="5652711" cy="148257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 Placeholder 2"/>
                <p:cNvSpPr txBox="1">
                  <a:spLocks/>
                </p:cNvSpPr>
                <p:nvPr/>
              </p:nvSpPr>
              <p:spPr>
                <a:xfrm>
                  <a:off x="710416" y="3617742"/>
                  <a:ext cx="5652711" cy="1775534"/>
                </a:xfrm>
                <a:prstGeom prst="rect">
                  <a:avLst/>
                </a:prstGeom>
              </p:spPr>
              <p:txBody>
                <a:bodyPr/>
                <a:lstStyle>
                  <a:lvl1pPr marL="0" indent="0" algn="r" defTabSz="914400" rtl="1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bg1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lvl="1">
                    <a:lnSpc>
                      <a:spcPts val="56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fa-IR" sz="16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کاربر</m:t>
                        </m:r>
                        <m:r>
                          <a:rPr lang="fa-IR" sz="16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a-IR" sz="16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دو</m:t>
                        </m:r>
                        <m:r>
                          <a:rPr lang="fa-IR" sz="16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a-IR" sz="16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بین</m:t>
                        </m:r>
                        <m:r>
                          <a:rPr lang="fa-IR" sz="16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a-IR" sz="16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توافق</m:t>
                        </m:r>
                        <m:r>
                          <a:rPr lang="en-US" sz="16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1600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6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16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sz="16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16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num>
                          <m:den>
                            <m:r>
                              <a:rPr lang="en-US" sz="16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sz="16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den>
                        </m:f>
                        <m:r>
                          <a:rPr lang="en-US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=</m:t>
                        </m:r>
                        <m:f>
                          <m:fPr>
                            <m:ctrlPr>
                              <a:rPr lang="en-US" sz="16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6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16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𝑡𝑝</m:t>
                            </m:r>
                          </m:num>
                          <m:den>
                            <m:r>
                              <a:rPr lang="en-US" sz="16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𝑡𝑝</m:t>
                            </m:r>
                            <m:r>
                              <a:rPr lang="en-US" sz="16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𝑓𝑝</m:t>
                            </m:r>
                            <m:r>
                              <a:rPr lang="en-US" sz="16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)+(</m:t>
                            </m:r>
                            <m:r>
                              <a:rPr lang="en-US" sz="16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𝑡𝑝</m:t>
                            </m:r>
                            <m:r>
                              <a:rPr lang="en-US" sz="16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𝑓𝑛</m:t>
                            </m:r>
                            <m:r>
                              <a:rPr lang="en-US" sz="16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16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                       =</m:t>
                        </m:r>
                        <m:f>
                          <m:fPr>
                            <m:ctrlPr>
                              <a:rPr lang="en-US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16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fa-IR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مشترک</m:t>
                            </m:r>
                            <m:r>
                              <a:rPr lang="fa-IR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a-IR" sz="16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های</m:t>
                            </m:r>
                            <m:r>
                              <a:rPr lang="fa-IR" sz="16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a-IR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برچسب</m:t>
                            </m:r>
                            <m:r>
                              <a:rPr lang="en-US" sz="16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a-IR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تعداد</m:t>
                            </m:r>
                          </m:num>
                          <m:den>
                            <m:r>
                              <a:rPr lang="fa-IR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اول</m:t>
                            </m:r>
                            <m:r>
                              <a:rPr lang="fa-IR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a-IR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کاربر</m:t>
                            </m:r>
                            <m:r>
                              <a:rPr lang="fa-IR" sz="160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a-IR" sz="16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های</m:t>
                            </m:r>
                            <m:r>
                              <a:rPr lang="fa-IR" sz="16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a-IR" sz="160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برچسب</m:t>
                            </m:r>
                            <m:r>
                              <a:rPr lang="fa-IR" sz="160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­ </m:t>
                            </m:r>
                            <m:r>
                              <a:rPr lang="fa-IR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کل</m:t>
                            </m:r>
                            <m:r>
                              <a:rPr lang="en-US" sz="16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+ </m:t>
                            </m:r>
                            <m:r>
                              <a:rPr lang="fa-IR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دوم</m:t>
                            </m:r>
                            <m:r>
                              <a:rPr lang="fa-IR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a-IR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کاربر</m:t>
                            </m:r>
                            <m:r>
                              <a:rPr lang="fa-IR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a-IR" sz="16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های</m:t>
                            </m:r>
                            <m:r>
                              <a:rPr lang="fa-IR" sz="16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a-IR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برچسب</m:t>
                            </m:r>
                            <m:r>
                              <a:rPr lang="fa-IR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­ </m:t>
                            </m:r>
                            <m:r>
                              <a:rPr lang="fa-IR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کل</m:t>
                            </m:r>
                          </m:den>
                        </m:f>
                      </m:oMath>
                    </m:oMathPara>
                  </a14:m>
                  <a:endParaRPr lang="en-US" sz="800" dirty="0" smtClean="0">
                    <a:solidFill>
                      <a:schemeClr val="bg1">
                        <a:lumMod val="95000"/>
                      </a:schemeClr>
                    </a:solidFill>
                    <a:latin typeface="IRANSans" panose="020B0506030804020204" pitchFamily="34" charset="-78"/>
                    <a:cs typeface="IRANSans" panose="020B0506030804020204" pitchFamily="34" charset="-78"/>
                  </a:endParaRPr>
                </a:p>
              </p:txBody>
            </p:sp>
          </mc:Choice>
          <mc:Fallback xmlns="">
            <p:sp>
              <p:nvSpPr>
                <p:cNvPr id="25" name="Text Placeholder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416" y="3617742"/>
                  <a:ext cx="5652711" cy="177553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Isosceles Triangle 26"/>
          <p:cNvSpPr/>
          <p:nvPr/>
        </p:nvSpPr>
        <p:spPr>
          <a:xfrm rot="16200000">
            <a:off x="5797756" y="3949334"/>
            <a:ext cx="343790" cy="369026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43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39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19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ّ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مـــــه‌ 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یـادگیـــری مـــدل‌ها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داده‌هــای آمــــوزش</a:t>
            </a:r>
            <a:r>
              <a:rPr lang="en-US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ارزیــابی مــدل‌‌ها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پـیــاده‌ســـازی‌ها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نتیجـــه‌گیـــری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 smtClean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 smtClean="0"/>
              <a:t>دانشگاه صنعتی امیرکبیر  </a:t>
            </a:r>
            <a:endParaRPr lang="en-US" sz="1000" b="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5788904" y="154456"/>
            <a:ext cx="3145371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000" b="0" dirty="0" smtClean="0">
                <a:solidFill>
                  <a:srgbClr val="FF5050"/>
                </a:solidFill>
              </a:rPr>
              <a:t>سامانه تشخیص موضوع و</a:t>
            </a:r>
            <a:r>
              <a:rPr lang="fa-IR" sz="1000" b="0" baseline="0" dirty="0" smtClean="0">
                <a:solidFill>
                  <a:srgbClr val="FF5050"/>
                </a:solidFill>
              </a:rPr>
              <a:t> نوع پرسش</a:t>
            </a:r>
            <a:r>
              <a:rPr lang="en-US" sz="1000" b="0" baseline="0" dirty="0" smtClean="0">
                <a:solidFill>
                  <a:srgbClr val="FF5050"/>
                </a:solidFill>
              </a:rPr>
              <a:t> </a:t>
            </a:r>
            <a:r>
              <a:rPr lang="fa-IR" sz="1000" b="0" baseline="0" dirty="0" smtClean="0">
                <a:solidFill>
                  <a:srgbClr val="FF5050"/>
                </a:solidFill>
              </a:rPr>
              <a:t> </a:t>
            </a:r>
            <a:r>
              <a:rPr lang="fa-IR" sz="1000" b="1" baseline="0" dirty="0" smtClean="0">
                <a:solidFill>
                  <a:srgbClr val="FF5050"/>
                </a:solidFill>
              </a:rPr>
              <a:t>  </a:t>
            </a:r>
            <a:r>
              <a:rPr lang="en-US" sz="1000" b="1" baseline="0" dirty="0" smtClean="0">
                <a:solidFill>
                  <a:srgbClr val="FF5050"/>
                </a:solidFill>
              </a:rPr>
              <a:t> </a:t>
            </a:r>
            <a:r>
              <a:rPr lang="fa-IR" sz="1000" b="0" baseline="0" dirty="0" smtClean="0">
                <a:solidFill>
                  <a:schemeClr val="bg1">
                    <a:lumMod val="85000"/>
                  </a:schemeClr>
                </a:solidFill>
              </a:rPr>
              <a:t>امیراحمد حبیبی</a:t>
            </a:r>
            <a:endParaRPr lang="en-US" sz="1050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 Placeholder 2"/>
          <p:cNvSpPr txBox="1">
            <a:spLocks/>
          </p:cNvSpPr>
          <p:nvPr/>
        </p:nvSpPr>
        <p:spPr>
          <a:xfrm>
            <a:off x="769620" y="1709836"/>
            <a:ext cx="5243135" cy="589006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fa-IR" sz="1800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نتایج محاسبه اتفاق نظر میان هر دو انتخاب از کاربران:</a:t>
            </a:r>
          </a:p>
          <a:p>
            <a:pPr>
              <a:lnSpc>
                <a:spcPct val="150000"/>
              </a:lnSpc>
            </a:pPr>
            <a:endParaRPr lang="en-US" sz="1200" dirty="0" smtClean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276849" y="3964720"/>
            <a:ext cx="1424539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1409701" y="754857"/>
            <a:ext cx="4953426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 smtClean="0">
                <a:solidFill>
                  <a:srgbClr val="FF505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تحلیل نتایج</a:t>
            </a:r>
            <a:endParaRPr lang="en-US" sz="3600" b="1" dirty="0">
              <a:solidFill>
                <a:srgbClr val="FF505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7" name="Isosceles Triangle 36"/>
          <p:cNvSpPr/>
          <p:nvPr/>
        </p:nvSpPr>
        <p:spPr>
          <a:xfrm rot="5400000">
            <a:off x="6124920" y="1847352"/>
            <a:ext cx="182863" cy="196286"/>
          </a:xfrm>
          <a:prstGeom prst="triangle">
            <a:avLst>
              <a:gd name="adj" fmla="val 10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7322123" y="1603299"/>
            <a:ext cx="1339211" cy="164592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اتــفاق</a:t>
            </a:r>
          </a:p>
          <a:p>
            <a:pPr>
              <a:lnSpc>
                <a:spcPts val="3000"/>
              </a:lnSpc>
            </a:pPr>
            <a:r>
              <a:rPr lang="fa-IR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نـظر</a:t>
            </a:r>
          </a:p>
          <a:p>
            <a:pPr>
              <a:lnSpc>
                <a:spcPts val="3000"/>
              </a:lnSpc>
            </a:pPr>
            <a:r>
              <a:rPr lang="fa-IR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کاربران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Isosceles Triangle 18"/>
          <p:cNvSpPr/>
          <p:nvPr/>
        </p:nvSpPr>
        <p:spPr>
          <a:xfrm rot="16200000">
            <a:off x="7493389" y="2192081"/>
            <a:ext cx="245696" cy="246144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/>
          <p:cNvSpPr/>
          <p:nvPr/>
        </p:nvSpPr>
        <p:spPr>
          <a:xfrm rot="16200000">
            <a:off x="6126985" y="4884924"/>
            <a:ext cx="239136" cy="256690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577292"/>
              </p:ext>
            </p:extLst>
          </p:nvPr>
        </p:nvGraphicFramePr>
        <p:xfrm>
          <a:off x="918614" y="2400253"/>
          <a:ext cx="5199594" cy="1908999"/>
        </p:xfrm>
        <a:graphic>
          <a:graphicData uri="http://schemas.openxmlformats.org/drawingml/2006/table">
            <a:tbl>
              <a:tblPr rtl="1" firstRow="1" firstCol="1" bandRow="1">
                <a:tableStyleId>{5C22544A-7EE6-4342-B048-85BDC9FD1C3A}</a:tableStyleId>
              </a:tblPr>
              <a:tblGrid>
                <a:gridCol w="1555332">
                  <a:extLst>
                    <a:ext uri="{9D8B030D-6E8A-4147-A177-3AD203B41FA5}">
                      <a16:colId xmlns:a16="http://schemas.microsoft.com/office/drawing/2014/main" val="1054662778"/>
                    </a:ext>
                  </a:extLst>
                </a:gridCol>
                <a:gridCol w="1911065">
                  <a:extLst>
                    <a:ext uri="{9D8B030D-6E8A-4147-A177-3AD203B41FA5}">
                      <a16:colId xmlns:a16="http://schemas.microsoft.com/office/drawing/2014/main" val="226453184"/>
                    </a:ext>
                  </a:extLst>
                </a:gridCol>
                <a:gridCol w="1733197">
                  <a:extLst>
                    <a:ext uri="{9D8B030D-6E8A-4147-A177-3AD203B41FA5}">
                      <a16:colId xmlns:a16="http://schemas.microsoft.com/office/drawing/2014/main" val="1554603537"/>
                    </a:ext>
                  </a:extLst>
                </a:gridCol>
              </a:tblGrid>
              <a:tr h="381392">
                <a:tc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200" b="0" dirty="0"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کاربر­ها</a:t>
                      </a:r>
                      <a:endParaRPr lang="en-US" sz="1300" b="0" dirty="0"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90170" marR="90170" marT="0" marB="0" anchor="ctr">
                    <a:lnL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200" b="0" dirty="0"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توافق بر روی موضوع</a:t>
                      </a:r>
                      <a:endParaRPr lang="en-US" sz="1300" b="0" dirty="0"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90170" marR="90170" marT="0" marB="0" anchor="ctr">
                    <a:lnL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200" b="0" dirty="0"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توافق بر روی نوع</a:t>
                      </a:r>
                      <a:endParaRPr lang="en-US" sz="1300" b="0" dirty="0"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90170" marR="90170" marT="0" marB="0" anchor="ctr">
                    <a:lnL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994275"/>
                  </a:ext>
                </a:extLst>
              </a:tr>
              <a:tr h="357014">
                <a:tc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کاربر 1 و 2</a:t>
                      </a:r>
                      <a:endParaRPr lang="en-US" sz="1300" b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90170" marR="90170" marT="0" marB="0" anchor="ctr">
                    <a:lnL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75%</a:t>
                      </a:r>
                      <a:endParaRPr lang="en-US" sz="13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90170" marR="90170" marT="0" marB="0" anchor="ctr">
                    <a:lnL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61%</a:t>
                      </a:r>
                      <a:endParaRPr lang="en-US" sz="13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90170" marR="90170" marT="0" marB="0" anchor="ctr">
                    <a:lnL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985031"/>
                  </a:ext>
                </a:extLst>
              </a:tr>
              <a:tr h="357014">
                <a:tc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کاربر 1 و 3</a:t>
                      </a:r>
                      <a:endParaRPr lang="en-US" sz="1300" b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90170" marR="90170" marT="0" marB="0" anchor="ctr">
                    <a:lnL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77%</a:t>
                      </a:r>
                      <a:endParaRPr lang="en-US" sz="13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90170" marR="90170" marT="0" marB="0" anchor="ctr">
                    <a:lnL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51%</a:t>
                      </a:r>
                      <a:endParaRPr lang="en-US" sz="13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90170" marR="90170" marT="0" marB="0" anchor="ctr">
                    <a:lnL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808263"/>
                  </a:ext>
                </a:extLst>
              </a:tr>
              <a:tr h="357014">
                <a:tc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کاربر 2 و 3</a:t>
                      </a:r>
                      <a:endParaRPr lang="en-US" sz="1300" b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90170" marR="90170" marT="0" marB="0" anchor="ctr">
                    <a:lnL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66%</a:t>
                      </a:r>
                      <a:endParaRPr lang="en-US" sz="13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90170" marR="90170" marT="0" marB="0" anchor="ctr">
                    <a:lnL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49%</a:t>
                      </a:r>
                      <a:endParaRPr lang="en-US" sz="13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90170" marR="90170" marT="0" marB="0" anchor="ctr">
                    <a:lnL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034857"/>
                  </a:ext>
                </a:extLst>
              </a:tr>
              <a:tr h="357014">
                <a:tc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200" dirty="0"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همه </a:t>
                      </a:r>
                      <a:r>
                        <a:rPr lang="fa-IR" sz="1200" dirty="0" smtClean="0"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کاربران</a:t>
                      </a:r>
                      <a:r>
                        <a:rPr lang="fa-IR" sz="1200" baseline="0" dirty="0" smtClean="0"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 </a:t>
                      </a:r>
                      <a:r>
                        <a:rPr lang="fa-IR" sz="1200" dirty="0" smtClean="0"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(میانگین</a:t>
                      </a:r>
                      <a:r>
                        <a:rPr lang="fa-IR" sz="1200" dirty="0"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)</a:t>
                      </a:r>
                      <a:endParaRPr lang="en-US" sz="1300" dirty="0"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90170" marR="90170" marT="0" marB="0" anchor="ctr">
                    <a:lnL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28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72%</a:t>
                      </a:r>
                      <a:endParaRPr lang="en-US" sz="28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90170" marR="90170" marT="0" marB="0" anchor="ctr">
                    <a:lnL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28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53%</a:t>
                      </a:r>
                      <a:endParaRPr lang="en-US" sz="28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90170" marR="90170" marT="0" marB="0" anchor="ctr">
                    <a:lnL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2518657"/>
                  </a:ext>
                </a:extLst>
              </a:tr>
            </a:tbl>
          </a:graphicData>
        </a:graphic>
      </p:graphicFrame>
      <p:sp>
        <p:nvSpPr>
          <p:cNvPr id="21" name="Text Placeholder 2"/>
          <p:cNvSpPr txBox="1">
            <a:spLocks/>
          </p:cNvSpPr>
          <p:nvPr/>
        </p:nvSpPr>
        <p:spPr>
          <a:xfrm>
            <a:off x="684542" y="4734826"/>
            <a:ext cx="5433666" cy="57032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fa-IR" sz="1800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این ارقام نشانگر میزان چالش پیش روی این فرآیند است.</a:t>
            </a:r>
            <a:endParaRPr lang="en-US" sz="1200" dirty="0" smtClean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624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8" t="905" r="29069" b="10470"/>
          <a:stretch/>
        </p:blipFill>
        <p:spPr>
          <a:xfrm>
            <a:off x="5788904" y="0"/>
            <a:ext cx="3355096" cy="652938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788904" y="0"/>
            <a:ext cx="3355096" cy="30099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49000"/>
                </a:schemeClr>
              </a:gs>
              <a:gs pos="100000">
                <a:srgbClr val="00000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sp>
        <p:nvSpPr>
          <p:cNvPr id="18" name="Rectangle 17"/>
          <p:cNvSpPr/>
          <p:nvPr/>
        </p:nvSpPr>
        <p:spPr>
          <a:xfrm>
            <a:off x="5730818" y="-8884"/>
            <a:ext cx="3413183" cy="6538272"/>
          </a:xfrm>
          <a:prstGeom prst="rect">
            <a:avLst/>
          </a:prstGeom>
          <a:solidFill>
            <a:schemeClr val="tx1">
              <a:lumMod val="75000"/>
              <a:lumOff val="2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5788904" cy="65355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0" dist="38100" dir="10800000" algn="r" rotWithShape="0">
              <a:prstClr val="black">
                <a:alpha val="5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3989990" y="1606857"/>
            <a:ext cx="1616903" cy="4551749"/>
          </a:xfrm>
          <a:prstGeom prst="rect">
            <a:avLst/>
          </a:prstGeom>
        </p:spPr>
        <p:txBody>
          <a:bodyPr anchor="t"/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a-IR" b="1" dirty="0" smtClean="0">
                <a:blipFill dpi="0" rotWithShape="1">
                  <a:blip r:embed="rId2"/>
                  <a:srcRect/>
                  <a:tile tx="0" ty="0" sx="20000" sy="20000" flip="none" algn="tl"/>
                </a:blipFill>
                <a:latin typeface="IRANSans Black" panose="020B0506030804020204" pitchFamily="34" charset="-78"/>
                <a:cs typeface="IRANSans Black" panose="020B0506030804020204" pitchFamily="34" charset="-78"/>
              </a:rPr>
              <a:t>در</a:t>
            </a:r>
            <a:endParaRPr lang="en-US" b="1" dirty="0" smtClean="0">
              <a:blipFill dpi="0" rotWithShape="1">
                <a:blip r:embed="rId2"/>
                <a:srcRect/>
                <a:tile tx="0" ty="0" sx="20000" sy="20000" flip="none" algn="tl"/>
              </a:blipFill>
              <a:latin typeface="IRANSans Black" panose="020B0506030804020204" pitchFamily="34" charset="-78"/>
              <a:cs typeface="IRANSans Black" panose="020B0506030804020204" pitchFamily="34" charset="-78"/>
            </a:endParaRPr>
          </a:p>
          <a:p>
            <a:r>
              <a:rPr lang="fa-IR" b="1" dirty="0" smtClean="0">
                <a:blipFill dpi="0" rotWithShape="1">
                  <a:blip r:embed="rId2"/>
                  <a:srcRect/>
                  <a:tile tx="0" ty="0" sx="20000" sy="20000" flip="none" algn="tl"/>
                </a:blipFill>
                <a:latin typeface="IRANSans Black" panose="020B0506030804020204" pitchFamily="34" charset="-78"/>
                <a:cs typeface="IRANSans Black" panose="020B0506030804020204" pitchFamily="34" charset="-78"/>
              </a:rPr>
              <a:t>ایـن</a:t>
            </a:r>
            <a:endParaRPr lang="en-US" b="1" dirty="0" smtClean="0">
              <a:blipFill dpi="0" rotWithShape="1">
                <a:blip r:embed="rId2"/>
                <a:srcRect/>
                <a:tile tx="0" ty="0" sx="20000" sy="20000" flip="none" algn="tl"/>
              </a:blipFill>
              <a:latin typeface="IRANSans Black" panose="020B0506030804020204" pitchFamily="34" charset="-78"/>
              <a:cs typeface="IRANSans Black" panose="020B0506030804020204" pitchFamily="34" charset="-78"/>
            </a:endParaRPr>
          </a:p>
          <a:p>
            <a:r>
              <a:rPr lang="fa-IR" b="1" dirty="0" smtClean="0">
                <a:blipFill dpi="0" rotWithShape="1">
                  <a:blip r:embed="rId2"/>
                  <a:srcRect/>
                  <a:tile tx="0" ty="0" sx="20000" sy="20000" flip="none" algn="tl"/>
                </a:blipFill>
                <a:latin typeface="IRANSans Black" panose="020B0506030804020204" pitchFamily="34" charset="-78"/>
                <a:cs typeface="IRANSans Black" panose="020B0506030804020204" pitchFamily="34" charset="-78"/>
              </a:rPr>
              <a:t>ارائه</a:t>
            </a:r>
            <a:endParaRPr lang="en-US" b="1" dirty="0" smtClean="0">
              <a:blipFill dpi="0" rotWithShape="1">
                <a:blip r:embed="rId2"/>
                <a:srcRect/>
                <a:tile tx="0" ty="0" sx="20000" sy="20000" flip="none" algn="tl"/>
              </a:blipFill>
              <a:latin typeface="IRANSans Black" panose="020B0506030804020204" pitchFamily="34" charset="-78"/>
              <a:cs typeface="IRANSans Black" panose="020B0506030804020204" pitchFamily="34" charset="-7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316" y="1606857"/>
            <a:ext cx="2941536" cy="3689158"/>
          </a:xfrm>
        </p:spPr>
        <p:txBody>
          <a:bodyPr/>
          <a:lstStyle/>
          <a:p>
            <a:pPr marL="342900" indent="-342900" rtl="1">
              <a:lnSpc>
                <a:spcPct val="100000"/>
              </a:lnSpc>
              <a:buClr>
                <a:srgbClr val="00B050"/>
              </a:buClr>
              <a:buSzPct val="116000"/>
              <a:buFont typeface="Wingdings" panose="05000000000000000000" pitchFamily="2" charset="2"/>
              <a:buChar char="§"/>
            </a:pPr>
            <a:r>
              <a:rPr lang="fa-IR" sz="28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مقـــدّمـــــــه‌</a:t>
            </a:r>
          </a:p>
          <a:p>
            <a:pPr marL="342900" indent="-342900" rtl="1">
              <a:lnSpc>
                <a:spcPct val="100000"/>
              </a:lnSpc>
              <a:buClr>
                <a:srgbClr val="00B050"/>
              </a:buClr>
              <a:buSzPct val="116000"/>
              <a:buFont typeface="Wingdings" panose="05000000000000000000" pitchFamily="2" charset="2"/>
              <a:buChar char="§"/>
            </a:pPr>
            <a:r>
              <a:rPr lang="fa-IR" sz="28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یادگیری مـدل‌ها</a:t>
            </a:r>
          </a:p>
          <a:p>
            <a:pPr marL="342900" indent="-342900" rtl="1">
              <a:lnSpc>
                <a:spcPct val="100000"/>
              </a:lnSpc>
              <a:buClr>
                <a:srgbClr val="00B050"/>
              </a:buClr>
              <a:buSzPct val="116000"/>
              <a:buFont typeface="Wingdings" panose="05000000000000000000" pitchFamily="2" charset="2"/>
              <a:buChar char="§"/>
            </a:pPr>
            <a:r>
              <a:rPr lang="fa-IR" sz="28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داده‌های آموزش</a:t>
            </a:r>
          </a:p>
          <a:p>
            <a:pPr marL="342900" indent="-342900" rtl="1">
              <a:lnSpc>
                <a:spcPct val="100000"/>
              </a:lnSpc>
              <a:buClr>
                <a:srgbClr val="00B050"/>
              </a:buClr>
              <a:buSzPct val="116000"/>
              <a:buFont typeface="Wingdings" panose="05000000000000000000" pitchFamily="2" charset="2"/>
              <a:buChar char="§"/>
            </a:pPr>
            <a:r>
              <a:rPr lang="fa-IR" sz="28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ارزیابی م</a:t>
            </a:r>
            <a:r>
              <a:rPr lang="fa-IR" sz="28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</a:t>
            </a:r>
            <a:r>
              <a:rPr lang="fa-IR" sz="28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ـدل‌‌ها</a:t>
            </a:r>
          </a:p>
          <a:p>
            <a:pPr marL="342900" indent="-342900" rtl="1">
              <a:lnSpc>
                <a:spcPct val="100000"/>
              </a:lnSpc>
              <a:buClr>
                <a:srgbClr val="00B050"/>
              </a:buClr>
              <a:buSzPct val="116000"/>
              <a:buFont typeface="Wingdings" panose="05000000000000000000" pitchFamily="2" charset="2"/>
              <a:buChar char="§"/>
            </a:pPr>
            <a:r>
              <a:rPr lang="fa-IR" sz="28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پیـاده‌ســازی‌ها</a:t>
            </a:r>
          </a:p>
          <a:p>
            <a:pPr marL="342900" indent="-342900" rtl="1">
              <a:lnSpc>
                <a:spcPct val="100000"/>
              </a:lnSpc>
              <a:buClr>
                <a:srgbClr val="00B050"/>
              </a:buClr>
              <a:buSzPct val="116000"/>
              <a:buFont typeface="Wingdings" panose="05000000000000000000" pitchFamily="2" charset="2"/>
              <a:buChar char="§"/>
            </a:pPr>
            <a:r>
              <a:rPr lang="fa-IR" sz="28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نتــیجـه‌گیــری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5788904" y="154456"/>
            <a:ext cx="3145371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000" b="0" dirty="0" smtClean="0">
                <a:solidFill>
                  <a:srgbClr val="00B050"/>
                </a:solidFill>
              </a:rPr>
              <a:t>سامانه تشخیص موضوع و</a:t>
            </a:r>
            <a:r>
              <a:rPr lang="fa-IR" sz="1000" b="0" baseline="0" dirty="0" smtClean="0">
                <a:solidFill>
                  <a:srgbClr val="00B050"/>
                </a:solidFill>
              </a:rPr>
              <a:t> نوع پرسش</a:t>
            </a:r>
            <a:r>
              <a:rPr lang="en-US" sz="1000" b="0" baseline="0" dirty="0" smtClean="0">
                <a:solidFill>
                  <a:srgbClr val="00B050"/>
                </a:solidFill>
              </a:rPr>
              <a:t> </a:t>
            </a:r>
            <a:r>
              <a:rPr lang="fa-IR" sz="1000" b="0" baseline="0" dirty="0" smtClean="0">
                <a:solidFill>
                  <a:srgbClr val="00B050"/>
                </a:solidFill>
              </a:rPr>
              <a:t> </a:t>
            </a:r>
            <a:r>
              <a:rPr lang="fa-IR" sz="1000" b="1" baseline="0" dirty="0" smtClean="0">
                <a:solidFill>
                  <a:srgbClr val="00B050"/>
                </a:solidFill>
              </a:rPr>
              <a:t>  </a:t>
            </a:r>
            <a:r>
              <a:rPr lang="en-US" sz="1000" b="1" baseline="0" dirty="0" smtClean="0">
                <a:solidFill>
                  <a:srgbClr val="00B050"/>
                </a:solidFill>
              </a:rPr>
              <a:t> </a:t>
            </a:r>
            <a:r>
              <a:rPr lang="fa-IR" sz="1000" b="0" baseline="0" dirty="0" smtClean="0">
                <a:solidFill>
                  <a:schemeClr val="bg1">
                    <a:lumMod val="95000"/>
                  </a:schemeClr>
                </a:solidFill>
              </a:rPr>
              <a:t>امیراحمد حبیبی</a:t>
            </a:r>
            <a:endParaRPr lang="en-US" sz="1050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 smtClean="0">
                <a:solidFill>
                  <a:schemeClr val="bg1">
                    <a:lumMod val="50000"/>
                  </a:schemeClr>
                </a:solidFill>
              </a:rPr>
              <a:t>دانشکده مهندسی کامپیوتر  </a:t>
            </a:r>
            <a:r>
              <a:rPr lang="fa-IR" sz="9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دانشگاه صنعتی امیرکبیر  </a:t>
            </a:r>
            <a:endParaRPr lang="en-US" sz="10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Isosceles Triangle 10"/>
          <p:cNvSpPr/>
          <p:nvPr/>
        </p:nvSpPr>
        <p:spPr>
          <a:xfrm rot="5400000">
            <a:off x="6273472" y="5704360"/>
            <a:ext cx="361311" cy="361972"/>
          </a:xfrm>
          <a:prstGeom prst="triangle">
            <a:avLst>
              <a:gd name="adj" fmla="val 10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4198915" y="2036073"/>
            <a:ext cx="428418" cy="429202"/>
          </a:xfrm>
          <a:prstGeom prst="triangle">
            <a:avLst>
              <a:gd name="adj" fmla="val 10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95623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623887" y="733426"/>
            <a:ext cx="7920037" cy="2876550"/>
          </a:xfrm>
          <a:prstGeom prst="rect">
            <a:avLst/>
          </a:prstGeom>
          <a:noFill/>
        </p:spPr>
        <p:txBody>
          <a:bodyPr anchor="t"/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10560"/>
              </a:lnSpc>
            </a:pPr>
            <a:r>
              <a:rPr lang="fa-IR" sz="3200" b="1" spc="-150" dirty="0" smtClean="0">
                <a:blipFill dpi="0" rotWithShape="1">
                  <a:blip r:embed="rId2"/>
                  <a:srcRect/>
                  <a:tile tx="-304800" ty="-2432050" sx="50000" sy="50000" flip="none" algn="tl"/>
                </a:blip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IRANSans" panose="020B0506030804020204" pitchFamily="34" charset="-78"/>
                <a:cs typeface="IRANSans" panose="020B0506030804020204" pitchFamily="34" charset="-78"/>
              </a:rPr>
              <a:t>بخش چهارم</a:t>
            </a:r>
            <a:r>
              <a:rPr lang="fa-IR" sz="4800" spc="-150" dirty="0" smtClean="0">
                <a:blipFill dpi="0" rotWithShape="1">
                  <a:blip r:embed="rId2"/>
                  <a:srcRect/>
                  <a:tile tx="-304800" ty="-2432050" sx="50000" sy="50000" flip="none" algn="tl"/>
                </a:blip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IRANSans" panose="020B0506030804020204" pitchFamily="34" charset="-78"/>
                <a:cs typeface="IRANSans" panose="020B0506030804020204" pitchFamily="34" charset="-78"/>
              </a:rPr>
              <a:t/>
            </a:r>
            <a:br>
              <a:rPr lang="fa-IR" sz="4800" spc="-150" dirty="0" smtClean="0">
                <a:blipFill dpi="0" rotWithShape="1">
                  <a:blip r:embed="rId2"/>
                  <a:srcRect/>
                  <a:tile tx="-304800" ty="-2432050" sx="50000" sy="50000" flip="none" algn="tl"/>
                </a:blip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IRANSans" panose="020B0506030804020204" pitchFamily="34" charset="-78"/>
                <a:cs typeface="IRANSans" panose="020B0506030804020204" pitchFamily="34" charset="-78"/>
              </a:rPr>
            </a:br>
            <a:r>
              <a:rPr lang="fa-IR" sz="8800" b="1" spc="-150" dirty="0" smtClean="0">
                <a:blipFill dpi="0" rotWithShape="1">
                  <a:blip r:embed="rId2"/>
                  <a:srcRect/>
                  <a:tile tx="-304800" ty="-2432050" sx="50000" sy="50000" flip="none" algn="tl"/>
                </a:blip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IRANSans Black" panose="020B0506030804020204" pitchFamily="34" charset="-78"/>
                <a:cs typeface="IRANSans Black" panose="020B0506030804020204" pitchFamily="34" charset="-78"/>
              </a:rPr>
              <a:t>ارزیابی مدل‌ها</a:t>
            </a:r>
            <a:endParaRPr lang="en-US" sz="8800" b="1" spc="-150" dirty="0">
              <a:blipFill dpi="0" rotWithShape="1">
                <a:blip r:embed="rId2"/>
                <a:srcRect/>
                <a:tile tx="-304800" ty="-2432050" sx="50000" sy="50000" flip="none" algn="tl"/>
              </a:blipFill>
              <a:effectLst>
                <a:outerShdw blurRad="165100" dist="152400" dir="5400000" sx="99000" sy="99000" algn="t" rotWithShape="0">
                  <a:prstClr val="black">
                    <a:alpha val="39000"/>
                  </a:prstClr>
                </a:outerShdw>
              </a:effectLst>
              <a:latin typeface="IRANSans Black" panose="020B0506030804020204" pitchFamily="34" charset="-78"/>
              <a:cs typeface="IRANSans Black" panose="020B0506030804020204" pitchFamily="34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20</a:t>
            </a:fld>
            <a:endParaRPr lang="en-US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864168" y="4165103"/>
            <a:ext cx="7258049" cy="437486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1800" b="1" dirty="0" smtClean="0">
                <a:solidFill>
                  <a:srgbClr val="EEAA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IRANSans" panose="020B0506030804020204" pitchFamily="34" charset="-78"/>
                <a:cs typeface="IRANSans" panose="020B0506030804020204" pitchFamily="34" charset="-78"/>
              </a:rPr>
              <a:t>نحوه ارزیابی                       معیارهای ارزیابی                       نتایج ارزیابی</a:t>
            </a:r>
            <a:endParaRPr lang="en-US" sz="1800" b="1" dirty="0">
              <a:solidFill>
                <a:srgbClr val="EEAA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Cross 8"/>
          <p:cNvSpPr/>
          <p:nvPr/>
        </p:nvSpPr>
        <p:spPr>
          <a:xfrm>
            <a:off x="7390893" y="733425"/>
            <a:ext cx="650080" cy="650080"/>
          </a:xfrm>
          <a:prstGeom prst="plus">
            <a:avLst>
              <a:gd name="adj" fmla="val 39751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/>
          <p:cNvSpPr/>
          <p:nvPr/>
        </p:nvSpPr>
        <p:spPr>
          <a:xfrm>
            <a:off x="3039197" y="5712775"/>
            <a:ext cx="250031" cy="250031"/>
          </a:xfrm>
          <a:prstGeom prst="plus">
            <a:avLst>
              <a:gd name="adj" fmla="val 39751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 smtClean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 smtClean="0"/>
              <a:t>دانشگاه صنعتی امیرکبیر  </a:t>
            </a:r>
            <a:endParaRPr lang="en-US" sz="1000" b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5788904" y="154456"/>
            <a:ext cx="3145371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000" b="0" dirty="0" smtClean="0">
                <a:solidFill>
                  <a:srgbClr val="FFC000"/>
                </a:solidFill>
              </a:rPr>
              <a:t>سامانه تشخیص موضوع و</a:t>
            </a:r>
            <a:r>
              <a:rPr lang="fa-IR" sz="1000" b="0" baseline="0" dirty="0" smtClean="0">
                <a:solidFill>
                  <a:srgbClr val="FFC000"/>
                </a:solidFill>
              </a:rPr>
              <a:t> نوع پرسش</a:t>
            </a:r>
            <a:r>
              <a:rPr lang="en-US" sz="1000" b="0" baseline="0" dirty="0" smtClean="0">
                <a:solidFill>
                  <a:srgbClr val="FFC000"/>
                </a:solidFill>
              </a:rPr>
              <a:t> </a:t>
            </a:r>
            <a:r>
              <a:rPr lang="fa-IR" sz="1000" b="0" baseline="0" dirty="0" smtClean="0">
                <a:solidFill>
                  <a:srgbClr val="FFC000"/>
                </a:solidFill>
              </a:rPr>
              <a:t> </a:t>
            </a:r>
            <a:r>
              <a:rPr lang="fa-IR" sz="1000" b="1" baseline="0" dirty="0" smtClean="0">
                <a:solidFill>
                  <a:srgbClr val="FFC000"/>
                </a:solidFill>
              </a:rPr>
              <a:t>  </a:t>
            </a:r>
            <a:r>
              <a:rPr lang="en-US" sz="1000" b="1" baseline="0" dirty="0" smtClean="0">
                <a:solidFill>
                  <a:srgbClr val="FFC000"/>
                </a:solidFill>
              </a:rPr>
              <a:t> </a:t>
            </a:r>
            <a:r>
              <a:rPr lang="fa-IR" sz="1000" b="0" baseline="0" dirty="0" smtClean="0">
                <a:solidFill>
                  <a:schemeClr val="bg1">
                    <a:lumMod val="85000"/>
                  </a:schemeClr>
                </a:solidFill>
              </a:rPr>
              <a:t>امیراحمد حبیبی</a:t>
            </a:r>
            <a:endParaRPr lang="en-US" sz="1050" b="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Text Placeholder 2"/>
          <p:cNvSpPr txBox="1">
            <a:spLocks/>
          </p:cNvSpPr>
          <p:nvPr/>
        </p:nvSpPr>
        <p:spPr>
          <a:xfrm>
            <a:off x="6489576" y="4590017"/>
            <a:ext cx="1805560" cy="80962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r>
              <a:rPr lang="fa-IR" sz="1200" dirty="0" smtClean="0">
                <a:solidFill>
                  <a:schemeClr val="bg1">
                    <a:lumMod val="65000"/>
                  </a:schemeClr>
                </a:solidFill>
                <a:latin typeface="IRANSans Light" panose="020B0506030804020204" pitchFamily="34" charset="-78"/>
                <a:cs typeface="IRANSans Light" panose="020B0506030804020204" pitchFamily="34" charset="-78"/>
              </a:rPr>
              <a:t>توضیح ابزار و شیوه‌های ارزیابی استفاده شده و اعتبارسنجی متقابل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IRANSans Light" panose="020B0506030804020204" pitchFamily="34" charset="-78"/>
                <a:cs typeface="IRANSans Light" panose="020B0506030804020204" pitchFamily="34" charset="-78"/>
              </a:rPr>
              <a:t>k</a:t>
            </a:r>
            <a:r>
              <a:rPr lang="fa-IR" sz="1200" dirty="0">
                <a:solidFill>
                  <a:schemeClr val="bg1">
                    <a:lumMod val="65000"/>
                  </a:schemeClr>
                </a:solidFill>
                <a:latin typeface="IRANSans Light" panose="020B0506030804020204" pitchFamily="34" charset="-78"/>
                <a:cs typeface="IRANSans Light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65000"/>
                  </a:schemeClr>
                </a:solidFill>
                <a:latin typeface="IRANSans Light" panose="020B0506030804020204" pitchFamily="34" charset="-78"/>
                <a:cs typeface="IRANSans Light" panose="020B0506030804020204" pitchFamily="34" charset="-78"/>
              </a:rPr>
              <a:t>تایی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3657099" y="4602589"/>
            <a:ext cx="1747129" cy="80962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r>
              <a:rPr lang="fa-IR" sz="1200" dirty="0" smtClean="0">
                <a:solidFill>
                  <a:schemeClr val="bg1">
                    <a:lumMod val="65000"/>
                  </a:schemeClr>
                </a:solidFill>
                <a:latin typeface="IRANSans Light" panose="020B0506030804020204" pitchFamily="34" charset="-78"/>
                <a:cs typeface="IRANSans Light" panose="020B0506030804020204" pitchFamily="34" charset="-78"/>
              </a:rPr>
              <a:t>معرفی معیارهای ارزیابی به کار رفته از جمله ضریب شباهت ژاکار و امتیاز اف1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17" name="Cross 16"/>
          <p:cNvSpPr/>
          <p:nvPr/>
        </p:nvSpPr>
        <p:spPr>
          <a:xfrm>
            <a:off x="1616417" y="1479871"/>
            <a:ext cx="372667" cy="372667"/>
          </a:xfrm>
          <a:prstGeom prst="plus">
            <a:avLst>
              <a:gd name="adj" fmla="val 39751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691249" y="4590017"/>
            <a:ext cx="1880502" cy="80962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r>
              <a:rPr lang="fa-IR" sz="1200" dirty="0" smtClean="0">
                <a:solidFill>
                  <a:schemeClr val="bg1">
                    <a:lumMod val="65000"/>
                  </a:schemeClr>
                </a:solidFill>
                <a:latin typeface="IRANSans Light" panose="020B0506030804020204" pitchFamily="34" charset="-78"/>
                <a:cs typeface="IRANSans Light" panose="020B0506030804020204" pitchFamily="34" charset="-78"/>
              </a:rPr>
              <a:t>مشاهده نتایج ارزیابی با اعتبار سنجی متقابل و همچنین با داده‌های پرسک 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5751449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39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21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 smtClean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 smtClean="0"/>
              <a:t>دانشگاه صنعتی امیرکبیر  </a:t>
            </a:r>
            <a:endParaRPr lang="en-US" sz="1000" b="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5788904" y="154456"/>
            <a:ext cx="3145371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000" b="0" dirty="0" smtClean="0">
                <a:solidFill>
                  <a:srgbClr val="EEAA00"/>
                </a:solidFill>
              </a:rPr>
              <a:t>سامانه تشخیص موضوع و</a:t>
            </a:r>
            <a:r>
              <a:rPr lang="fa-IR" sz="1000" b="0" baseline="0" dirty="0" smtClean="0">
                <a:solidFill>
                  <a:srgbClr val="EEAA00"/>
                </a:solidFill>
              </a:rPr>
              <a:t> نوع پرسش</a:t>
            </a:r>
            <a:r>
              <a:rPr lang="en-US" sz="1000" b="0" baseline="0" dirty="0" smtClean="0">
                <a:solidFill>
                  <a:srgbClr val="EEAA00"/>
                </a:solidFill>
              </a:rPr>
              <a:t> </a:t>
            </a:r>
            <a:r>
              <a:rPr lang="fa-IR" sz="1000" b="0" baseline="0" dirty="0" smtClean="0">
                <a:solidFill>
                  <a:srgbClr val="EEAA00"/>
                </a:solidFill>
              </a:rPr>
              <a:t> </a:t>
            </a:r>
            <a:r>
              <a:rPr lang="fa-IR" sz="1000" b="1" baseline="0" dirty="0" smtClean="0">
                <a:solidFill>
                  <a:srgbClr val="EEAA00"/>
                </a:solidFill>
              </a:rPr>
              <a:t>  </a:t>
            </a:r>
            <a:r>
              <a:rPr lang="en-US" sz="1000" b="1" baseline="0" dirty="0" smtClean="0">
                <a:solidFill>
                  <a:srgbClr val="EEAA00"/>
                </a:solidFill>
              </a:rPr>
              <a:t> </a:t>
            </a:r>
            <a:r>
              <a:rPr lang="fa-IR" sz="1000" b="0" baseline="0" dirty="0" smtClean="0">
                <a:solidFill>
                  <a:schemeClr val="bg1">
                    <a:lumMod val="85000"/>
                  </a:schemeClr>
                </a:solidFill>
              </a:rPr>
              <a:t>امیراحمد حبیبی</a:t>
            </a:r>
            <a:endParaRPr lang="en-US" sz="1050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7095115" y="1605466"/>
            <a:ext cx="1633971" cy="1976465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نحوۀ</a:t>
            </a:r>
          </a:p>
          <a:p>
            <a:pPr>
              <a:lnSpc>
                <a:spcPts val="3000"/>
              </a:lnSpc>
            </a:pPr>
            <a:r>
              <a:rPr lang="fa-IR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ارزیابی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7527415" y="1899617"/>
            <a:ext cx="245319" cy="245767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276849" y="3964720"/>
            <a:ext cx="1424539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1409701" y="754857"/>
            <a:ext cx="4953426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 smtClean="0">
                <a:solidFill>
                  <a:srgbClr val="EEAA0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ابزارهای ارزیابی</a:t>
            </a:r>
            <a:endParaRPr lang="en-US" sz="3600" b="1" dirty="0">
              <a:solidFill>
                <a:srgbClr val="EEAA0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5" name="Text Placeholder 2"/>
          <p:cNvSpPr txBox="1">
            <a:spLocks/>
          </p:cNvSpPr>
          <p:nvPr/>
        </p:nvSpPr>
        <p:spPr>
          <a:xfrm>
            <a:off x="723956" y="2474173"/>
            <a:ext cx="5214741" cy="1208755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</a:pPr>
            <a:r>
              <a:rPr lang="fa-IR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نرم‌افزار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WEKA</a:t>
            </a:r>
            <a:r>
              <a:rPr lang="fa-IR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</a:p>
        </p:txBody>
      </p:sp>
      <p:sp>
        <p:nvSpPr>
          <p:cNvPr id="36" name="Isosceles Triangle 35"/>
          <p:cNvSpPr/>
          <p:nvPr/>
        </p:nvSpPr>
        <p:spPr>
          <a:xfrm rot="16200000">
            <a:off x="1191370" y="3580041"/>
            <a:ext cx="308532" cy="301071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ّ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مـــــه‌ 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یـادگیـــری مـــدل‌ها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داده‌هــای آمــــوزش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ارزیــابی مــدل‌‌ها</a:t>
            </a:r>
            <a:r>
              <a:rPr lang="en-US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پـیــاده‌ســـازی‌ها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نتیجـــه‌گیـــری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190" y="2720879"/>
            <a:ext cx="1268543" cy="715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4168" y="3540873"/>
            <a:ext cx="3734447" cy="2304334"/>
          </a:xfrm>
          <a:prstGeom prst="rect">
            <a:avLst/>
          </a:prstGeom>
        </p:spPr>
      </p:pic>
      <p:sp>
        <p:nvSpPr>
          <p:cNvPr id="22" name="Text Placeholder 2"/>
          <p:cNvSpPr txBox="1">
            <a:spLocks/>
          </p:cNvSpPr>
          <p:nvPr/>
        </p:nvSpPr>
        <p:spPr>
          <a:xfrm>
            <a:off x="790856" y="1436451"/>
            <a:ext cx="5214741" cy="1208755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</a:pPr>
            <a:r>
              <a:rPr lang="fa-IR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کتابخانۀ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Scikit-learn</a:t>
            </a:r>
            <a:endParaRPr lang="fa-IR" dirty="0" smtClean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43" y="1372410"/>
            <a:ext cx="1738924" cy="1071579"/>
          </a:xfrm>
          <a:prstGeom prst="rect">
            <a:avLst/>
          </a:prstGeom>
        </p:spPr>
      </p:pic>
      <p:sp>
        <p:nvSpPr>
          <p:cNvPr id="24" name="Isosceles Triangle 23"/>
          <p:cNvSpPr/>
          <p:nvPr/>
        </p:nvSpPr>
        <p:spPr>
          <a:xfrm rot="5400000">
            <a:off x="6038281" y="1925931"/>
            <a:ext cx="206027" cy="201045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/>
          <p:cNvSpPr/>
          <p:nvPr/>
        </p:nvSpPr>
        <p:spPr>
          <a:xfrm rot="5400000">
            <a:off x="6038281" y="2978027"/>
            <a:ext cx="206027" cy="201045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85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39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22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 smtClean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 smtClean="0"/>
              <a:t>دانشگاه صنعتی امیرکبیر  </a:t>
            </a:r>
            <a:endParaRPr lang="en-US" sz="1000" b="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5788904" y="154456"/>
            <a:ext cx="3145371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000" b="0" dirty="0" smtClean="0">
                <a:solidFill>
                  <a:srgbClr val="EEAA00"/>
                </a:solidFill>
              </a:rPr>
              <a:t>سامانه تشخیص موضوع و</a:t>
            </a:r>
            <a:r>
              <a:rPr lang="fa-IR" sz="1000" b="0" baseline="0" dirty="0" smtClean="0">
                <a:solidFill>
                  <a:srgbClr val="EEAA00"/>
                </a:solidFill>
              </a:rPr>
              <a:t> نوع پرسش</a:t>
            </a:r>
            <a:r>
              <a:rPr lang="en-US" sz="1000" b="0" baseline="0" dirty="0" smtClean="0">
                <a:solidFill>
                  <a:srgbClr val="EEAA00"/>
                </a:solidFill>
              </a:rPr>
              <a:t> </a:t>
            </a:r>
            <a:r>
              <a:rPr lang="fa-IR" sz="1000" b="0" baseline="0" dirty="0" smtClean="0">
                <a:solidFill>
                  <a:srgbClr val="EEAA00"/>
                </a:solidFill>
              </a:rPr>
              <a:t> </a:t>
            </a:r>
            <a:r>
              <a:rPr lang="fa-IR" sz="1000" b="1" baseline="0" dirty="0" smtClean="0">
                <a:solidFill>
                  <a:srgbClr val="EEAA00"/>
                </a:solidFill>
              </a:rPr>
              <a:t>  </a:t>
            </a:r>
            <a:r>
              <a:rPr lang="en-US" sz="1000" b="1" baseline="0" dirty="0" smtClean="0">
                <a:solidFill>
                  <a:srgbClr val="EEAA00"/>
                </a:solidFill>
              </a:rPr>
              <a:t> </a:t>
            </a:r>
            <a:r>
              <a:rPr lang="fa-IR" sz="1000" b="0" baseline="0" dirty="0" smtClean="0">
                <a:solidFill>
                  <a:schemeClr val="bg1">
                    <a:lumMod val="85000"/>
                  </a:schemeClr>
                </a:solidFill>
              </a:rPr>
              <a:t>امیراحمد حبیبی</a:t>
            </a:r>
            <a:endParaRPr lang="en-US" sz="1050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7095115" y="1605466"/>
            <a:ext cx="1633971" cy="1976465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نحوۀ</a:t>
            </a:r>
          </a:p>
          <a:p>
            <a:pPr>
              <a:lnSpc>
                <a:spcPts val="3000"/>
              </a:lnSpc>
            </a:pPr>
            <a:r>
              <a:rPr lang="fa-IR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ارزیابی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7527415" y="1899617"/>
            <a:ext cx="245319" cy="245767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276849" y="3964720"/>
            <a:ext cx="1424539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958788" y="754857"/>
            <a:ext cx="5404339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 smtClean="0">
                <a:solidFill>
                  <a:srgbClr val="EEAA0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اعتبارسنجی متقابل چند تایی</a:t>
            </a:r>
            <a:endParaRPr lang="en-US" sz="3600" b="1" dirty="0">
              <a:solidFill>
                <a:srgbClr val="EEAA0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6" name="Isosceles Triangle 35"/>
          <p:cNvSpPr/>
          <p:nvPr/>
        </p:nvSpPr>
        <p:spPr>
          <a:xfrm rot="5400000">
            <a:off x="6097353" y="1960971"/>
            <a:ext cx="142224" cy="138785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ّ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مـــــه‌ 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یـادگیـــری مـــدل‌ها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داده‌هــای آمــــوزش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ارزیــابی مــدل‌‌ها</a:t>
            </a:r>
            <a:r>
              <a:rPr lang="en-US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پـیــاده‌ســـازی‌ها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نتیجـــه‌گیـــری</a:t>
            </a:r>
          </a:p>
        </p:txBody>
      </p:sp>
      <p:sp>
        <p:nvSpPr>
          <p:cNvPr id="22" name="Text Placeholder 2"/>
          <p:cNvSpPr txBox="1">
            <a:spLocks/>
          </p:cNvSpPr>
          <p:nvPr/>
        </p:nvSpPr>
        <p:spPr>
          <a:xfrm>
            <a:off x="857745" y="1741226"/>
            <a:ext cx="5241328" cy="3102561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fa-IR" sz="2000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اعتبارسنجی متقابل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indent="361950">
              <a:lnSpc>
                <a:spcPct val="100000"/>
              </a:lnSpc>
            </a:pPr>
            <a:r>
              <a:rPr lang="fa-IR" sz="1600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استفاده از بخشی از داده برای آموزش </a:t>
            </a:r>
          </a:p>
          <a:p>
            <a:pPr indent="361950">
              <a:lnSpc>
                <a:spcPct val="100000"/>
              </a:lnSpc>
            </a:pPr>
            <a:r>
              <a:rPr lang="fa-IR" sz="1600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و بخشی دیگر برای ارزیابی</a:t>
            </a:r>
          </a:p>
          <a:p>
            <a:pPr indent="361950">
              <a:lnSpc>
                <a:spcPct val="100000"/>
              </a:lnSpc>
            </a:pPr>
            <a:endParaRPr lang="fa-IR" sz="300" dirty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>
              <a:lnSpc>
                <a:spcPct val="100000"/>
              </a:lnSpc>
            </a:pPr>
            <a:r>
              <a:rPr lang="fa-IR" sz="2000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شیوۀ تقسیم‌بندی در اعتبارسنجی متقابل چند تایی</a:t>
            </a:r>
          </a:p>
          <a:p>
            <a:pPr indent="361950">
              <a:lnSpc>
                <a:spcPct val="100000"/>
              </a:lnSpc>
            </a:pPr>
            <a:endPara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indent="361950">
              <a:lnSpc>
                <a:spcPct val="150000"/>
              </a:lnSpc>
            </a:pPr>
            <a:endParaRPr lang="fa-IR" sz="1200" dirty="0" smtClean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3" name="Text Placeholder 2"/>
          <p:cNvSpPr txBox="1">
            <a:spLocks/>
          </p:cNvSpPr>
          <p:nvPr/>
        </p:nvSpPr>
        <p:spPr>
          <a:xfrm>
            <a:off x="1047624" y="1383472"/>
            <a:ext cx="3770785" cy="447978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00000"/>
              </a:lnSpc>
            </a:pPr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K-Fold Cross-validation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60" y="3743557"/>
            <a:ext cx="5173157" cy="2200460"/>
          </a:xfrm>
          <a:prstGeom prst="rect">
            <a:avLst/>
          </a:prstGeom>
        </p:spPr>
      </p:pic>
      <p:sp>
        <p:nvSpPr>
          <p:cNvPr id="27" name="Isosceles Triangle 26"/>
          <p:cNvSpPr/>
          <p:nvPr/>
        </p:nvSpPr>
        <p:spPr>
          <a:xfrm rot="5400000">
            <a:off x="6096631" y="3332127"/>
            <a:ext cx="142224" cy="138785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13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39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23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 smtClean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 smtClean="0"/>
              <a:t>دانشگاه صنعتی امیرکبیر  </a:t>
            </a:r>
            <a:endParaRPr lang="en-US" sz="1000" b="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5788904" y="154456"/>
            <a:ext cx="3145371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000" b="0" dirty="0" smtClean="0">
                <a:solidFill>
                  <a:srgbClr val="EEAA00"/>
                </a:solidFill>
              </a:rPr>
              <a:t>سامانه تشخیص موضوع و</a:t>
            </a:r>
            <a:r>
              <a:rPr lang="fa-IR" sz="1000" b="0" baseline="0" dirty="0" smtClean="0">
                <a:solidFill>
                  <a:srgbClr val="EEAA00"/>
                </a:solidFill>
              </a:rPr>
              <a:t> نوع پرسش</a:t>
            </a:r>
            <a:r>
              <a:rPr lang="en-US" sz="1000" b="0" baseline="0" dirty="0" smtClean="0">
                <a:solidFill>
                  <a:srgbClr val="EEAA00"/>
                </a:solidFill>
              </a:rPr>
              <a:t> </a:t>
            </a:r>
            <a:r>
              <a:rPr lang="fa-IR" sz="1000" b="0" baseline="0" dirty="0" smtClean="0">
                <a:solidFill>
                  <a:srgbClr val="EEAA00"/>
                </a:solidFill>
              </a:rPr>
              <a:t> </a:t>
            </a:r>
            <a:r>
              <a:rPr lang="fa-IR" sz="1000" b="1" baseline="0" dirty="0" smtClean="0">
                <a:solidFill>
                  <a:srgbClr val="EEAA00"/>
                </a:solidFill>
              </a:rPr>
              <a:t>  </a:t>
            </a:r>
            <a:r>
              <a:rPr lang="en-US" sz="1000" b="1" baseline="0" dirty="0" smtClean="0">
                <a:solidFill>
                  <a:srgbClr val="EEAA00"/>
                </a:solidFill>
              </a:rPr>
              <a:t> </a:t>
            </a:r>
            <a:r>
              <a:rPr lang="fa-IR" sz="1000" b="0" baseline="0" dirty="0" smtClean="0">
                <a:solidFill>
                  <a:schemeClr val="bg1">
                    <a:lumMod val="85000"/>
                  </a:schemeClr>
                </a:solidFill>
              </a:rPr>
              <a:t>امیراحمد حبیبی</a:t>
            </a:r>
            <a:endParaRPr lang="en-US" sz="1050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7086296" y="1578320"/>
            <a:ext cx="1687891" cy="1976465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معیارهای</a:t>
            </a:r>
          </a:p>
          <a:p>
            <a:pPr>
              <a:lnSpc>
                <a:spcPts val="3000"/>
              </a:lnSpc>
            </a:pPr>
            <a:r>
              <a:rPr lang="fa-IR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ارزیابی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Isosceles Triangle 25"/>
          <p:cNvSpPr/>
          <p:nvPr/>
        </p:nvSpPr>
        <p:spPr>
          <a:xfrm rot="16200000">
            <a:off x="7259317" y="2127886"/>
            <a:ext cx="245319" cy="245767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276849" y="3964720"/>
            <a:ext cx="1424539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941034" y="754857"/>
            <a:ext cx="5422094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 smtClean="0">
                <a:solidFill>
                  <a:srgbClr val="EEAA0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ضریب شباهت ژاکار</a:t>
            </a:r>
            <a:endParaRPr lang="en-US" sz="3600" b="1" dirty="0">
              <a:solidFill>
                <a:srgbClr val="EEAA0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6" name="Isosceles Triangle 35"/>
          <p:cNvSpPr/>
          <p:nvPr/>
        </p:nvSpPr>
        <p:spPr>
          <a:xfrm rot="5400000">
            <a:off x="6186133" y="2493629"/>
            <a:ext cx="142224" cy="138785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ّ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مـــــه‌ 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یـادگیـــری مـــدل‌ها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داده‌هــای آمــــوزش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ارزیــابی مــدل‌‌ها</a:t>
            </a:r>
            <a:r>
              <a:rPr lang="en-US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پـیــاده‌ســـازی‌ها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نتیجـــه‌گیـــری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 Placeholder 2"/>
              <p:cNvSpPr txBox="1">
                <a:spLocks/>
              </p:cNvSpPr>
              <p:nvPr/>
            </p:nvSpPr>
            <p:spPr>
              <a:xfrm>
                <a:off x="494170" y="2291640"/>
                <a:ext cx="5569395" cy="2866286"/>
              </a:xfrm>
              <a:prstGeom prst="rect">
                <a:avLst/>
              </a:prstGeom>
            </p:spPr>
            <p:txBody>
              <a:bodyPr/>
              <a:lstStyle>
                <a:lvl1pPr marL="0" indent="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fa-IR" sz="1800" dirty="0" smtClean="0">
                    <a:solidFill>
                      <a:schemeClr val="bg1">
                        <a:lumMod val="95000"/>
                      </a:schemeClr>
                    </a:solidFill>
                    <a:latin typeface="IRANSans" panose="020B0506030804020204" pitchFamily="34" charset="-78"/>
                    <a:cs typeface="IRANSans" panose="020B0506030804020204" pitchFamily="34" charset="-78"/>
                  </a:rPr>
                  <a:t>اندیس ژاکار معیاریست برای تعیین فاصله میان دو مجموعه</a:t>
                </a:r>
              </a:p>
              <a:p>
                <a:pPr>
                  <a:lnSpc>
                    <a:spcPct val="150000"/>
                  </a:lnSpc>
                </a:pPr>
                <a:r>
                  <a:rPr lang="fa-IR" sz="1800" dirty="0" smtClean="0">
                    <a:solidFill>
                      <a:schemeClr val="bg1">
                        <a:lumMod val="95000"/>
                      </a:schemeClr>
                    </a:solidFill>
                    <a:latin typeface="IRANSans" panose="020B0506030804020204" pitchFamily="34" charset="-78"/>
                    <a:cs typeface="IRANSans" panose="020B0506030804020204" pitchFamily="34" charset="-78"/>
                  </a:rPr>
                  <a:t>که تعریفش اشتراک تقسیم بر اجتماع آن دو است: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⋂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⋃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⋂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−|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⋂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fa-IR" sz="2000" dirty="0" smtClean="0">
                  <a:solidFill>
                    <a:schemeClr val="bg1">
                      <a:lumMod val="95000"/>
                    </a:schemeClr>
                  </a:solidFill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fa-IR" sz="1600" dirty="0" smtClean="0">
                    <a:solidFill>
                      <a:schemeClr val="bg1">
                        <a:lumMod val="50000"/>
                      </a:schemeClr>
                    </a:solidFill>
                    <a:latin typeface="IRANSans" panose="020B0506030804020204" pitchFamily="34" charset="-78"/>
                    <a:cs typeface="IRANSans" panose="020B0506030804020204" pitchFamily="34" charset="-78"/>
                  </a:rPr>
                  <a:t>در صورت تهی بودن مجموعه‌ها مقدار آن 1 می‌شود</a:t>
                </a:r>
                <a:endParaRPr lang="en-US" sz="1600" dirty="0" smtClean="0">
                  <a:solidFill>
                    <a:schemeClr val="bg1">
                      <a:lumMod val="50000"/>
                    </a:schemeClr>
                  </a:solidFill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  <a:p>
                <a:pPr indent="361950">
                  <a:lnSpc>
                    <a:spcPct val="100000"/>
                  </a:lnSpc>
                </a:pPr>
                <a:endParaRPr lang="fa-IR" sz="300" dirty="0">
                  <a:solidFill>
                    <a:schemeClr val="bg1">
                      <a:lumMod val="85000"/>
                    </a:schemeClr>
                  </a:solidFill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  <a:p>
                <a:pPr indent="361950">
                  <a:lnSpc>
                    <a:spcPct val="100000"/>
                  </a:lnSpc>
                </a:pPr>
                <a:endParaRPr lang="fa-IR" sz="1400" dirty="0" smtClean="0">
                  <a:solidFill>
                    <a:schemeClr val="bg1">
                      <a:lumMod val="85000"/>
                    </a:schemeClr>
                  </a:solidFill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  <a:p>
                <a:pPr indent="361950">
                  <a:lnSpc>
                    <a:spcPct val="150000"/>
                  </a:lnSpc>
                </a:pPr>
                <a:endParaRPr lang="fa-IR" sz="1200" dirty="0" smtClean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</mc:Choice>
        <mc:Fallback xmlns="">
          <p:sp>
            <p:nvSpPr>
              <p:cNvPr id="22" name="Tex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70" y="2291640"/>
                <a:ext cx="5569395" cy="2866286"/>
              </a:xfrm>
              <a:prstGeom prst="rect">
                <a:avLst/>
              </a:prstGeom>
              <a:blipFill>
                <a:blip r:embed="rId4"/>
                <a:stretch>
                  <a:fillRect r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Placeholder 2"/>
          <p:cNvSpPr txBox="1">
            <a:spLocks/>
          </p:cNvSpPr>
          <p:nvPr/>
        </p:nvSpPr>
        <p:spPr>
          <a:xfrm>
            <a:off x="2645546" y="1312448"/>
            <a:ext cx="2172863" cy="447978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00000"/>
              </a:lnSpc>
            </a:pP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Jaccard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Index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5762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39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24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 smtClean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 smtClean="0"/>
              <a:t>دانشگاه صنعتی امیرکبیر  </a:t>
            </a:r>
            <a:endParaRPr lang="en-US" sz="1000" b="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5788904" y="154456"/>
            <a:ext cx="3145371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000" b="0" dirty="0" smtClean="0">
                <a:solidFill>
                  <a:srgbClr val="EEAA00"/>
                </a:solidFill>
              </a:rPr>
              <a:t>سامانه تشخیص موضوع و</a:t>
            </a:r>
            <a:r>
              <a:rPr lang="fa-IR" sz="1000" b="0" baseline="0" dirty="0" smtClean="0">
                <a:solidFill>
                  <a:srgbClr val="EEAA00"/>
                </a:solidFill>
              </a:rPr>
              <a:t> نوع پرسش</a:t>
            </a:r>
            <a:r>
              <a:rPr lang="en-US" sz="1000" b="0" baseline="0" dirty="0" smtClean="0">
                <a:solidFill>
                  <a:srgbClr val="EEAA00"/>
                </a:solidFill>
              </a:rPr>
              <a:t> </a:t>
            </a:r>
            <a:r>
              <a:rPr lang="fa-IR" sz="1000" b="0" baseline="0" dirty="0" smtClean="0">
                <a:solidFill>
                  <a:srgbClr val="EEAA00"/>
                </a:solidFill>
              </a:rPr>
              <a:t> </a:t>
            </a:r>
            <a:r>
              <a:rPr lang="fa-IR" sz="1000" b="1" baseline="0" dirty="0" smtClean="0">
                <a:solidFill>
                  <a:srgbClr val="EEAA00"/>
                </a:solidFill>
              </a:rPr>
              <a:t>  </a:t>
            </a:r>
            <a:r>
              <a:rPr lang="en-US" sz="1000" b="1" baseline="0" dirty="0" smtClean="0">
                <a:solidFill>
                  <a:srgbClr val="EEAA00"/>
                </a:solidFill>
              </a:rPr>
              <a:t> </a:t>
            </a:r>
            <a:r>
              <a:rPr lang="fa-IR" sz="1000" b="0" baseline="0" dirty="0" smtClean="0">
                <a:solidFill>
                  <a:schemeClr val="bg1">
                    <a:lumMod val="85000"/>
                  </a:schemeClr>
                </a:solidFill>
              </a:rPr>
              <a:t>امیراحمد حبیبی</a:t>
            </a:r>
            <a:endParaRPr lang="en-US" sz="1050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7086296" y="1578320"/>
            <a:ext cx="1687891" cy="1976465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معیارهای</a:t>
            </a:r>
          </a:p>
          <a:p>
            <a:pPr>
              <a:lnSpc>
                <a:spcPts val="3000"/>
              </a:lnSpc>
            </a:pPr>
            <a:r>
              <a:rPr lang="fa-IR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ارزیابی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Isosceles Triangle 25"/>
          <p:cNvSpPr/>
          <p:nvPr/>
        </p:nvSpPr>
        <p:spPr>
          <a:xfrm rot="16200000">
            <a:off x="7285950" y="2127886"/>
            <a:ext cx="245319" cy="245767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276849" y="3964720"/>
            <a:ext cx="1424539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941034" y="754857"/>
            <a:ext cx="5422094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 smtClean="0">
                <a:solidFill>
                  <a:srgbClr val="EEAA0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امتیاز اف-1</a:t>
            </a:r>
            <a:endParaRPr lang="en-US" sz="3600" b="1" dirty="0">
              <a:solidFill>
                <a:srgbClr val="EEAA0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6" name="Isosceles Triangle 35"/>
          <p:cNvSpPr/>
          <p:nvPr/>
        </p:nvSpPr>
        <p:spPr>
          <a:xfrm rot="5400000">
            <a:off x="6186133" y="2493629"/>
            <a:ext cx="142224" cy="138785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ّ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مـــــه‌ 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یـادگیـــری مـــدل‌ها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داده‌هــای آمــــوزش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ارزیــابی مــدل‌‌ها</a:t>
            </a:r>
            <a:r>
              <a:rPr lang="en-US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پـیــاده‌ســـازی‌ها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نتیجـــه‌گیـــری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 Placeholder 2"/>
              <p:cNvSpPr txBox="1">
                <a:spLocks/>
              </p:cNvSpPr>
              <p:nvPr/>
            </p:nvSpPr>
            <p:spPr>
              <a:xfrm>
                <a:off x="652629" y="2291639"/>
                <a:ext cx="5410936" cy="3532111"/>
              </a:xfrm>
              <a:prstGeom prst="rect">
                <a:avLst/>
              </a:prstGeom>
            </p:spPr>
            <p:txBody>
              <a:bodyPr/>
              <a:lstStyle>
                <a:lvl1pPr marL="0" indent="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fa-IR" sz="2000" dirty="0" smtClean="0">
                    <a:solidFill>
                      <a:schemeClr val="bg1">
                        <a:lumMod val="95000"/>
                      </a:schemeClr>
                    </a:solidFill>
                    <a:latin typeface="IRANSans" panose="020B0506030804020204" pitchFamily="34" charset="-78"/>
                    <a:cs typeface="IRANSans" panose="020B0506030804020204" pitchFamily="34" charset="-78"/>
                  </a:rPr>
                  <a:t>معیاری برای سنجش صحت پیش‌بینی بر اساس دقت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 smtClean="0">
                    <a:solidFill>
                      <a:schemeClr val="bg1">
                        <a:lumMod val="95000"/>
                      </a:schemeClr>
                    </a:solidFill>
                    <a:latin typeface="IRANSans" panose="020B0506030804020204" pitchFamily="34" charset="-78"/>
                    <a:cs typeface="IRANSans" panose="020B0506030804020204" pitchFamily="34" charset="-78"/>
                  </a:rPr>
                  <a:t>: precision</a:t>
                </a:r>
                <a:r>
                  <a:rPr lang="fa-IR" sz="2000" dirty="0" smtClean="0">
                    <a:solidFill>
                      <a:schemeClr val="bg1">
                        <a:lumMod val="95000"/>
                      </a:schemeClr>
                    </a:solidFill>
                    <a:latin typeface="IRANSans" panose="020B0506030804020204" pitchFamily="34" charset="-78"/>
                    <a:cs typeface="IRANSans" panose="020B0506030804020204" pitchFamily="34" charset="-78"/>
                  </a:rPr>
                  <a:t>) و یادآوری (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 smtClean="0">
                    <a:solidFill>
                      <a:schemeClr val="bg1">
                        <a:lumMod val="95000"/>
                      </a:schemeClr>
                    </a:solidFill>
                    <a:latin typeface="IRANSans" panose="020B0506030804020204" pitchFamily="34" charset="-78"/>
                    <a:cs typeface="IRANSans" panose="020B0506030804020204" pitchFamily="34" charset="-78"/>
                  </a:rPr>
                  <a:t>: recall</a:t>
                </a:r>
                <a:r>
                  <a:rPr lang="fa-IR" sz="2000" dirty="0" smtClean="0">
                    <a:solidFill>
                      <a:schemeClr val="bg1">
                        <a:lumMod val="95000"/>
                      </a:schemeClr>
                    </a:solidFill>
                    <a:latin typeface="IRANSans" panose="020B0506030804020204" pitchFamily="34" charset="-78"/>
                    <a:cs typeface="IRANSans" panose="020B0506030804020204" pitchFamily="34" charset="-78"/>
                  </a:rPr>
                  <a:t>)</a:t>
                </a:r>
              </a:p>
              <a:p>
                <a:pPr>
                  <a:lnSpc>
                    <a:spcPts val="9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den>
                      </m:f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fa-IR" sz="1200" dirty="0" smtClean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fa-IR" sz="2000" dirty="0" smtClean="0">
                    <a:latin typeface="IRANSans" panose="020B0506030804020204" pitchFamily="34" charset="-78"/>
                    <a:cs typeface="IRANSans" panose="020B0506030804020204" pitchFamily="34" charset="-78"/>
                  </a:rPr>
                  <a:t>سه حالت محاسبه</a:t>
                </a:r>
              </a:p>
              <a:p>
                <a:pPr>
                  <a:lnSpc>
                    <a:spcPct val="100000"/>
                  </a:lnSpc>
                </a:pPr>
                <a:r>
                  <a:rPr lang="fa-IR" sz="1800" dirty="0" smtClean="0">
                    <a:solidFill>
                      <a:schemeClr val="bg1"/>
                    </a:solidFill>
                    <a:latin typeface="IRANSans" panose="020B0506030804020204" pitchFamily="34" charset="-78"/>
                    <a:cs typeface="IRANSans" panose="020B0506030804020204" pitchFamily="34" charset="-78"/>
                  </a:rPr>
                  <a:t>میکرو  |  ماکرو بر حسب برچسب  |  ماکرو بر حسب نمونه</a:t>
                </a:r>
              </a:p>
            </p:txBody>
          </p:sp>
        </mc:Choice>
        <mc:Fallback xmlns="">
          <p:sp>
            <p:nvSpPr>
              <p:cNvPr id="22" name="Tex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29" y="2291639"/>
                <a:ext cx="5410936" cy="3532111"/>
              </a:xfrm>
              <a:prstGeom prst="rect">
                <a:avLst/>
              </a:prstGeom>
              <a:blipFill>
                <a:blip r:embed="rId4"/>
                <a:stretch>
                  <a:fillRect r="-1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Placeholder 2"/>
          <p:cNvSpPr txBox="1">
            <a:spLocks/>
          </p:cNvSpPr>
          <p:nvPr/>
        </p:nvSpPr>
        <p:spPr>
          <a:xfrm>
            <a:off x="4291565" y="1293410"/>
            <a:ext cx="2172863" cy="447978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00000"/>
              </a:lnSpc>
            </a:pPr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F-1 score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7" name="Isosceles Triangle 16"/>
          <p:cNvSpPr/>
          <p:nvPr/>
        </p:nvSpPr>
        <p:spPr>
          <a:xfrm rot="5400000">
            <a:off x="6186133" y="4698644"/>
            <a:ext cx="142224" cy="138785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89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39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25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 smtClean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 smtClean="0"/>
              <a:t>دانشگاه صنعتی امیرکبیر  </a:t>
            </a:r>
            <a:endParaRPr lang="en-US" sz="1000" b="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5788904" y="154456"/>
            <a:ext cx="3145371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000" b="0" dirty="0" smtClean="0">
                <a:solidFill>
                  <a:srgbClr val="EEAA00"/>
                </a:solidFill>
              </a:rPr>
              <a:t>سامانه تشخیص موضوع و</a:t>
            </a:r>
            <a:r>
              <a:rPr lang="fa-IR" sz="1000" b="0" baseline="0" dirty="0" smtClean="0">
                <a:solidFill>
                  <a:srgbClr val="EEAA00"/>
                </a:solidFill>
              </a:rPr>
              <a:t> نوع پرسش</a:t>
            </a:r>
            <a:r>
              <a:rPr lang="en-US" sz="1000" b="0" baseline="0" dirty="0" smtClean="0">
                <a:solidFill>
                  <a:srgbClr val="EEAA00"/>
                </a:solidFill>
              </a:rPr>
              <a:t> </a:t>
            </a:r>
            <a:r>
              <a:rPr lang="fa-IR" sz="1000" b="0" baseline="0" dirty="0" smtClean="0">
                <a:solidFill>
                  <a:srgbClr val="EEAA00"/>
                </a:solidFill>
              </a:rPr>
              <a:t> </a:t>
            </a:r>
            <a:r>
              <a:rPr lang="fa-IR" sz="1000" b="1" baseline="0" dirty="0" smtClean="0">
                <a:solidFill>
                  <a:srgbClr val="EEAA00"/>
                </a:solidFill>
              </a:rPr>
              <a:t>  </a:t>
            </a:r>
            <a:r>
              <a:rPr lang="en-US" sz="1000" b="1" baseline="0" dirty="0" smtClean="0">
                <a:solidFill>
                  <a:srgbClr val="EEAA00"/>
                </a:solidFill>
              </a:rPr>
              <a:t> </a:t>
            </a:r>
            <a:r>
              <a:rPr lang="fa-IR" sz="1000" b="0" baseline="0" dirty="0" smtClean="0">
                <a:solidFill>
                  <a:schemeClr val="bg1">
                    <a:lumMod val="85000"/>
                  </a:schemeClr>
                </a:solidFill>
              </a:rPr>
              <a:t>امیراحمد حبیبی</a:t>
            </a:r>
            <a:endParaRPr lang="en-US" sz="1050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7086296" y="1578320"/>
            <a:ext cx="1687891" cy="1976465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معیارهای</a:t>
            </a:r>
          </a:p>
          <a:p>
            <a:pPr>
              <a:lnSpc>
                <a:spcPts val="3000"/>
              </a:lnSpc>
            </a:pPr>
            <a:r>
              <a:rPr lang="fa-IR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ارزیابی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Isosceles Triangle 25"/>
          <p:cNvSpPr/>
          <p:nvPr/>
        </p:nvSpPr>
        <p:spPr>
          <a:xfrm rot="16200000">
            <a:off x="7259317" y="2127886"/>
            <a:ext cx="245319" cy="245767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276849" y="3964720"/>
            <a:ext cx="1424539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941034" y="754857"/>
            <a:ext cx="5422094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 smtClean="0">
                <a:solidFill>
                  <a:srgbClr val="EEAA0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خسارت همینگ</a:t>
            </a:r>
            <a:endParaRPr lang="en-US" sz="3600" b="1" dirty="0">
              <a:solidFill>
                <a:srgbClr val="EEAA0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6" name="Isosceles Triangle 35"/>
          <p:cNvSpPr/>
          <p:nvPr/>
        </p:nvSpPr>
        <p:spPr>
          <a:xfrm rot="5400000">
            <a:off x="6186133" y="2493629"/>
            <a:ext cx="142224" cy="138785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ّ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مـــــه‌ 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یـادگیـــری مـــدل‌ها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داده‌هــای آمــــوزش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ارزیــابی مــدل‌‌ها</a:t>
            </a:r>
            <a:r>
              <a:rPr lang="en-US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پـیــاده‌ســـازی‌ها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نتیجـــه‌گیـــری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 Placeholder 2"/>
              <p:cNvSpPr txBox="1">
                <a:spLocks/>
              </p:cNvSpPr>
              <p:nvPr/>
            </p:nvSpPr>
            <p:spPr>
              <a:xfrm>
                <a:off x="652629" y="2291639"/>
                <a:ext cx="5410936" cy="3532111"/>
              </a:xfrm>
              <a:prstGeom prst="rect">
                <a:avLst/>
              </a:prstGeom>
            </p:spPr>
            <p:txBody>
              <a:bodyPr/>
              <a:lstStyle>
                <a:lvl1pPr marL="0" indent="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fa-IR" sz="2000" dirty="0">
                    <a:latin typeface="IRANSans" panose="020B0506030804020204" pitchFamily="34" charset="-78"/>
                    <a:cs typeface="IRANSans" panose="020B0506030804020204" pitchFamily="34" charset="-78"/>
                  </a:rPr>
                  <a:t>از معیار </a:t>
                </a:r>
                <a:r>
                  <a:rPr lang="fa-IR" sz="2000" dirty="0" smtClean="0">
                    <a:latin typeface="IRANSans" panose="020B0506030804020204" pitchFamily="34" charset="-78"/>
                    <a:cs typeface="IRANSans" panose="020B0506030804020204" pitchFamily="34" charset="-78"/>
                  </a:rPr>
                  <a:t>های خطای </a:t>
                </a:r>
                <a:r>
                  <a:rPr lang="fa-IR" sz="2000" dirty="0">
                    <a:latin typeface="IRANSans" panose="020B0506030804020204" pitchFamily="34" charset="-78"/>
                    <a:cs typeface="IRANSans" panose="020B0506030804020204" pitchFamily="34" charset="-78"/>
                  </a:rPr>
                  <a:t>مطرح در آموزش چند </a:t>
                </a:r>
                <a:r>
                  <a:rPr lang="fa-IR" sz="2000" dirty="0" smtClean="0">
                    <a:latin typeface="IRANSans" panose="020B0506030804020204" pitchFamily="34" charset="-78"/>
                    <a:cs typeface="IRANSans" panose="020B0506030804020204" pitchFamily="34" charset="-78"/>
                  </a:rPr>
                  <a:t>برچسبی</a:t>
                </a:r>
                <a:endParaRPr lang="fa-IR" sz="2000" dirty="0" smtClean="0">
                  <a:solidFill>
                    <a:schemeClr val="bg1">
                      <a:lumMod val="95000"/>
                    </a:schemeClr>
                  </a:solidFill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fa-IR" sz="2000" dirty="0" smtClean="0">
                    <a:solidFill>
                      <a:schemeClr val="bg1">
                        <a:lumMod val="95000"/>
                      </a:schemeClr>
                    </a:solidFill>
                    <a:latin typeface="IRANSans" panose="020B0506030804020204" pitchFamily="34" charset="-78"/>
                    <a:cs typeface="IRANSans" panose="020B0506030804020204" pitchFamily="34" charset="-78"/>
                  </a:rPr>
                  <a:t>نسبت برچسب‌های نادرست به کل برچسب‌ها</a:t>
                </a:r>
              </a:p>
              <a:p>
                <a:pPr>
                  <a:lnSpc>
                    <a:spcPts val="9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𝐻𝑎𝑚𝑚𝑖𝑛𝑔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den>
                      </m:f>
                      <m:r>
                        <a:rPr lang="en-US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sup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𝑥𝑜𝑟</m:t>
                                  </m:r>
                                  <m:r>
                                    <a:rPr lang="en-US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num>
                        <m:den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|×|</m:t>
                          </m:r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fa-IR" sz="1200" dirty="0" smtClean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</mc:Choice>
        <mc:Fallback xmlns="">
          <p:sp>
            <p:nvSpPr>
              <p:cNvPr id="22" name="Tex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29" y="2291639"/>
                <a:ext cx="5410936" cy="3532111"/>
              </a:xfrm>
              <a:prstGeom prst="rect">
                <a:avLst/>
              </a:prstGeom>
              <a:blipFill>
                <a:blip r:embed="rId4"/>
                <a:stretch>
                  <a:fillRect r="-1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Placeholder 2"/>
          <p:cNvSpPr txBox="1">
            <a:spLocks/>
          </p:cNvSpPr>
          <p:nvPr/>
        </p:nvSpPr>
        <p:spPr>
          <a:xfrm>
            <a:off x="3364638" y="1249021"/>
            <a:ext cx="3117546" cy="447978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00000"/>
              </a:lnSpc>
            </a:pPr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Hamming Loss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7" name="Isosceles Triangle 16"/>
          <p:cNvSpPr/>
          <p:nvPr/>
        </p:nvSpPr>
        <p:spPr>
          <a:xfrm rot="5400000">
            <a:off x="6195011" y="3106190"/>
            <a:ext cx="142224" cy="138785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80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39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26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 smtClean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 smtClean="0"/>
              <a:t>دانشگاه صنعتی امیرکبیر  </a:t>
            </a:r>
            <a:endParaRPr lang="en-US" sz="1000" b="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5788904" y="154456"/>
            <a:ext cx="3145371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000" b="0" dirty="0" smtClean="0">
                <a:solidFill>
                  <a:srgbClr val="EEAA00"/>
                </a:solidFill>
              </a:rPr>
              <a:t>سامانه تشخیص موضوع و</a:t>
            </a:r>
            <a:r>
              <a:rPr lang="fa-IR" sz="1000" b="0" baseline="0" dirty="0" smtClean="0">
                <a:solidFill>
                  <a:srgbClr val="EEAA00"/>
                </a:solidFill>
              </a:rPr>
              <a:t> نوع پرسش</a:t>
            </a:r>
            <a:r>
              <a:rPr lang="en-US" sz="1000" b="0" baseline="0" dirty="0" smtClean="0">
                <a:solidFill>
                  <a:srgbClr val="EEAA00"/>
                </a:solidFill>
              </a:rPr>
              <a:t> </a:t>
            </a:r>
            <a:r>
              <a:rPr lang="fa-IR" sz="1000" b="0" baseline="0" dirty="0" smtClean="0">
                <a:solidFill>
                  <a:srgbClr val="EEAA00"/>
                </a:solidFill>
              </a:rPr>
              <a:t> </a:t>
            </a:r>
            <a:r>
              <a:rPr lang="fa-IR" sz="1000" b="1" baseline="0" dirty="0" smtClean="0">
                <a:solidFill>
                  <a:srgbClr val="EEAA00"/>
                </a:solidFill>
              </a:rPr>
              <a:t>  </a:t>
            </a:r>
            <a:r>
              <a:rPr lang="en-US" sz="1000" b="1" baseline="0" dirty="0" smtClean="0">
                <a:solidFill>
                  <a:srgbClr val="EEAA00"/>
                </a:solidFill>
              </a:rPr>
              <a:t> </a:t>
            </a:r>
            <a:r>
              <a:rPr lang="fa-IR" sz="1000" b="0" baseline="0" dirty="0" smtClean="0">
                <a:solidFill>
                  <a:schemeClr val="bg1">
                    <a:lumMod val="85000"/>
                  </a:schemeClr>
                </a:solidFill>
              </a:rPr>
              <a:t>امیراحمد حبیبی</a:t>
            </a:r>
            <a:endParaRPr lang="en-US" sz="1050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7041906" y="981154"/>
            <a:ext cx="1687891" cy="1976465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نتایج</a:t>
            </a:r>
          </a:p>
          <a:p>
            <a:pPr>
              <a:lnSpc>
                <a:spcPts val="3000"/>
              </a:lnSpc>
            </a:pPr>
            <a:r>
              <a:rPr lang="fa-IR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ارزیـابی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7445746" y="1301108"/>
            <a:ext cx="245319" cy="245767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563849" y="754857"/>
            <a:ext cx="5799279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 smtClean="0">
                <a:solidFill>
                  <a:srgbClr val="EEAA0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نتایج پیش‌بینی موضوع</a:t>
            </a:r>
            <a:endParaRPr lang="en-US" sz="3600" b="1" dirty="0">
              <a:solidFill>
                <a:srgbClr val="EEAA0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6" name="Isosceles Triangle 35"/>
          <p:cNvSpPr/>
          <p:nvPr/>
        </p:nvSpPr>
        <p:spPr>
          <a:xfrm rot="5400000">
            <a:off x="6154942" y="1775614"/>
            <a:ext cx="142224" cy="138785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ّ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مـــــه‌ 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یـادگیـــری مـــدل‌ها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داده‌هــای آمــــوزش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ارزیــابی مــدل‌‌ها</a:t>
            </a:r>
            <a:r>
              <a:rPr lang="en-US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پـیــاده‌ســـازی‌ها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نتیجـــه‌گیـــری</a:t>
            </a:r>
          </a:p>
        </p:txBody>
      </p:sp>
      <p:sp>
        <p:nvSpPr>
          <p:cNvPr id="22" name="Text Placeholder 2"/>
          <p:cNvSpPr txBox="1">
            <a:spLocks/>
          </p:cNvSpPr>
          <p:nvPr/>
        </p:nvSpPr>
        <p:spPr>
          <a:xfrm>
            <a:off x="652629" y="1613474"/>
            <a:ext cx="5410936" cy="984221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fa-IR" sz="16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نتایج ارزیابی هر الگوریتم با دو نوع مختلف بردار پرسش</a:t>
            </a:r>
          </a:p>
          <a:p>
            <a:pPr>
              <a:lnSpc>
                <a:spcPct val="150000"/>
              </a:lnSpc>
            </a:pPr>
            <a:r>
              <a:rPr lang="fa-IR" sz="16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بهترین نتیجه از </a:t>
            </a:r>
            <a:r>
              <a:rPr lang="en-US" sz="16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SVM</a:t>
            </a:r>
            <a:r>
              <a:rPr lang="fa-IR" sz="16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و بردار </a:t>
            </a:r>
            <a:r>
              <a:rPr lang="en-US" sz="16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Word2vec</a:t>
            </a:r>
            <a:endParaRPr lang="fa-IR" sz="1050" dirty="0" smtClean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652494"/>
              </p:ext>
            </p:extLst>
          </p:nvPr>
        </p:nvGraphicFramePr>
        <p:xfrm>
          <a:off x="831155" y="2657709"/>
          <a:ext cx="7324075" cy="2713767"/>
        </p:xfrm>
        <a:graphic>
          <a:graphicData uri="http://schemas.openxmlformats.org/drawingml/2006/table">
            <a:tbl>
              <a:tblPr rtl="1">
                <a:tableStyleId>{5C22544A-7EE6-4342-B048-85BDC9FD1C3A}</a:tableStyleId>
              </a:tblPr>
              <a:tblGrid>
                <a:gridCol w="2704049">
                  <a:extLst>
                    <a:ext uri="{9D8B030D-6E8A-4147-A177-3AD203B41FA5}">
                      <a16:colId xmlns:a16="http://schemas.microsoft.com/office/drawing/2014/main" val="713853416"/>
                    </a:ext>
                  </a:extLst>
                </a:gridCol>
                <a:gridCol w="842269">
                  <a:extLst>
                    <a:ext uri="{9D8B030D-6E8A-4147-A177-3AD203B41FA5}">
                      <a16:colId xmlns:a16="http://schemas.microsoft.com/office/drawing/2014/main" val="3837420053"/>
                    </a:ext>
                  </a:extLst>
                </a:gridCol>
                <a:gridCol w="842269">
                  <a:extLst>
                    <a:ext uri="{9D8B030D-6E8A-4147-A177-3AD203B41FA5}">
                      <a16:colId xmlns:a16="http://schemas.microsoft.com/office/drawing/2014/main" val="594447422"/>
                    </a:ext>
                  </a:extLst>
                </a:gridCol>
                <a:gridCol w="733872">
                  <a:extLst>
                    <a:ext uri="{9D8B030D-6E8A-4147-A177-3AD203B41FA5}">
                      <a16:colId xmlns:a16="http://schemas.microsoft.com/office/drawing/2014/main" val="1490846444"/>
                    </a:ext>
                  </a:extLst>
                </a:gridCol>
                <a:gridCol w="733872">
                  <a:extLst>
                    <a:ext uri="{9D8B030D-6E8A-4147-A177-3AD203B41FA5}">
                      <a16:colId xmlns:a16="http://schemas.microsoft.com/office/drawing/2014/main" val="214395893"/>
                    </a:ext>
                  </a:extLst>
                </a:gridCol>
                <a:gridCol w="733872">
                  <a:extLst>
                    <a:ext uri="{9D8B030D-6E8A-4147-A177-3AD203B41FA5}">
                      <a16:colId xmlns:a16="http://schemas.microsoft.com/office/drawing/2014/main" val="2325376336"/>
                    </a:ext>
                  </a:extLst>
                </a:gridCol>
                <a:gridCol w="733872">
                  <a:extLst>
                    <a:ext uri="{9D8B030D-6E8A-4147-A177-3AD203B41FA5}">
                      <a16:colId xmlns:a16="http://schemas.microsoft.com/office/drawing/2014/main" val="226941530"/>
                    </a:ext>
                  </a:extLst>
                </a:gridCol>
              </a:tblGrid>
              <a:tr h="387681">
                <a:tc>
                  <a:txBody>
                    <a:bodyPr/>
                    <a:lstStyle/>
                    <a:p>
                      <a:pPr marR="39370" indent="69850" algn="l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الگوریتم یادگیری</a:t>
                      </a:r>
                      <a:endParaRPr lang="en-US" sz="8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1400" dirty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ماشین بردار پشتیبانی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1400" dirty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بیز ساده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1400" dirty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جنگل تصادفی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803975"/>
                  </a:ext>
                </a:extLst>
              </a:tr>
              <a:tr h="387681">
                <a:tc>
                  <a:txBody>
                    <a:bodyPr/>
                    <a:lstStyle/>
                    <a:p>
                      <a:pPr marR="39370" indent="69850" algn="l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نحوه نمایش بردار پرسش</a:t>
                      </a:r>
                      <a:endParaRPr lang="en-US" sz="8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BoW</a:t>
                      </a:r>
                      <a:endParaRPr lang="en-US" sz="9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W2V</a:t>
                      </a:r>
                      <a:endParaRPr lang="en-US" sz="9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BoW</a:t>
                      </a:r>
                      <a:endParaRPr lang="en-US" sz="9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W2V</a:t>
                      </a:r>
                      <a:endParaRPr lang="en-US" sz="9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BoW</a:t>
                      </a:r>
                      <a:endParaRPr lang="en-US" sz="9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W2V</a:t>
                      </a:r>
                      <a:endParaRPr lang="en-US" sz="9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7402570"/>
                  </a:ext>
                </a:extLst>
              </a:tr>
              <a:tr h="387681">
                <a:tc>
                  <a:txBody>
                    <a:bodyPr/>
                    <a:lstStyle/>
                    <a:p>
                      <a:pPr algn="l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1200" dirty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ضریب شباهت ژاکار ▲</a:t>
                      </a:r>
                      <a:endParaRPr lang="en-US" sz="800" dirty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0.530</a:t>
                      </a:r>
                      <a:endParaRPr 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0.570</a:t>
                      </a:r>
                      <a:endParaRPr lang="en-US" sz="800" b="1" dirty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0.406</a:t>
                      </a:r>
                      <a:endParaRPr 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0.401</a:t>
                      </a:r>
                      <a:endParaRPr 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0.462</a:t>
                      </a:r>
                      <a:endParaRPr 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0.302</a:t>
                      </a:r>
                      <a:endParaRPr lang="en-US" sz="8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327436"/>
                  </a:ext>
                </a:extLst>
              </a:tr>
              <a:tr h="387681">
                <a:tc>
                  <a:txBody>
                    <a:bodyPr/>
                    <a:lstStyle/>
                    <a:p>
                      <a:pPr algn="l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200" dirty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امتیاز اف 1 (میکرو) </a:t>
                      </a:r>
                      <a:r>
                        <a:rPr lang="ar-SA" sz="1200" dirty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▲</a:t>
                      </a:r>
                      <a:endParaRPr lang="en-US" sz="800" dirty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0.645</a:t>
                      </a:r>
                      <a:endParaRPr 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0.683</a:t>
                      </a:r>
                      <a:endParaRPr lang="en-US" sz="800" b="1" dirty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0.525</a:t>
                      </a:r>
                      <a:endParaRPr 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0.496</a:t>
                      </a:r>
                      <a:endParaRPr 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0.604</a:t>
                      </a:r>
                      <a:endParaRPr lang="en-US" sz="8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0.443</a:t>
                      </a:r>
                      <a:endParaRPr lang="en-US" sz="8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6740814"/>
                  </a:ext>
                </a:extLst>
              </a:tr>
              <a:tr h="387681">
                <a:tc>
                  <a:txBody>
                    <a:bodyPr/>
                    <a:lstStyle/>
                    <a:p>
                      <a:pPr algn="l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200" dirty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امتیاز اف 1 (ماکرو برحسب نمونه­) </a:t>
                      </a:r>
                      <a:r>
                        <a:rPr lang="ar-SA" sz="1200" dirty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▲</a:t>
                      </a:r>
                      <a:endParaRPr lang="en-US" sz="800" dirty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0.574</a:t>
                      </a:r>
                      <a:endParaRPr 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0.611</a:t>
                      </a:r>
                      <a:endParaRPr lang="en-US" sz="800" b="1" dirty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0.466</a:t>
                      </a:r>
                      <a:endParaRPr lang="en-US" sz="8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0.507</a:t>
                      </a:r>
                      <a:endParaRPr 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0.492</a:t>
                      </a:r>
                      <a:endParaRPr 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0.324</a:t>
                      </a:r>
                      <a:endParaRPr lang="en-US" sz="8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7280643"/>
                  </a:ext>
                </a:extLst>
              </a:tr>
              <a:tr h="387681">
                <a:tc>
                  <a:txBody>
                    <a:bodyPr/>
                    <a:lstStyle/>
                    <a:p>
                      <a:pPr algn="l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200" dirty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امتیاز اف 1 (ماکرو برحسب برچسب) </a:t>
                      </a:r>
                      <a:r>
                        <a:rPr lang="ar-SA" sz="1200" dirty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▲</a:t>
                      </a:r>
                      <a:endParaRPr lang="en-US" sz="800" dirty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0.553</a:t>
                      </a:r>
                      <a:endParaRPr 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0.559</a:t>
                      </a:r>
                      <a:endParaRPr lang="en-US" sz="800" b="1" dirty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0.440</a:t>
                      </a:r>
                      <a:endParaRPr lang="en-US" sz="8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0.422</a:t>
                      </a:r>
                      <a:endParaRPr 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0.449</a:t>
                      </a:r>
                      <a:endParaRPr 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0.290</a:t>
                      </a:r>
                      <a:endParaRPr lang="en-US" sz="8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729428"/>
                  </a:ext>
                </a:extLst>
              </a:tr>
              <a:tr h="387681">
                <a:tc>
                  <a:txBody>
                    <a:bodyPr/>
                    <a:lstStyle/>
                    <a:p>
                      <a:pPr algn="l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1200" dirty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خسارت همینگ ▼</a:t>
                      </a:r>
                      <a:endParaRPr lang="en-US" sz="800" dirty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0.036</a:t>
                      </a:r>
                      <a:endParaRPr 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0.031</a:t>
                      </a:r>
                      <a:endParaRPr lang="en-US" sz="800" b="1" dirty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0.059</a:t>
                      </a:r>
                      <a:endParaRPr 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0.090</a:t>
                      </a:r>
                      <a:endParaRPr 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0.035</a:t>
                      </a:r>
                      <a:endParaRPr 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0.042</a:t>
                      </a:r>
                      <a:endParaRPr 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910173"/>
                  </a:ext>
                </a:extLst>
              </a:tr>
            </a:tbl>
          </a:graphicData>
        </a:graphic>
      </p:graphicFrame>
      <p:sp>
        <p:nvSpPr>
          <p:cNvPr id="19" name="Text Placeholder 2"/>
          <p:cNvSpPr txBox="1">
            <a:spLocks/>
          </p:cNvSpPr>
          <p:nvPr/>
        </p:nvSpPr>
        <p:spPr>
          <a:xfrm>
            <a:off x="646439" y="5399918"/>
            <a:ext cx="5410936" cy="517455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fa-IR" sz="16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اتفاق نظر میان کاربران در موضوع حدود 72% بوده است</a:t>
            </a:r>
            <a:endParaRPr lang="fa-IR" sz="1050" dirty="0" smtClean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4" name="Isosceles Triangle 23"/>
          <p:cNvSpPr/>
          <p:nvPr/>
        </p:nvSpPr>
        <p:spPr>
          <a:xfrm rot="5400000">
            <a:off x="6154942" y="5562619"/>
            <a:ext cx="142224" cy="138785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/>
          <p:cNvSpPr/>
          <p:nvPr/>
        </p:nvSpPr>
        <p:spPr>
          <a:xfrm rot="5400000">
            <a:off x="6154942" y="2281642"/>
            <a:ext cx="142224" cy="138785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5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39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27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 smtClean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 smtClean="0"/>
              <a:t>دانشگاه صنعتی امیرکبیر  </a:t>
            </a:r>
            <a:endParaRPr lang="en-US" sz="1000" b="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5788904" y="154456"/>
            <a:ext cx="3145371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000" b="0" dirty="0" smtClean="0">
                <a:solidFill>
                  <a:srgbClr val="EEAA00"/>
                </a:solidFill>
              </a:rPr>
              <a:t>سامانه تشخیص موضوع و</a:t>
            </a:r>
            <a:r>
              <a:rPr lang="fa-IR" sz="1000" b="0" baseline="0" dirty="0" smtClean="0">
                <a:solidFill>
                  <a:srgbClr val="EEAA00"/>
                </a:solidFill>
              </a:rPr>
              <a:t> نوع پرسش</a:t>
            </a:r>
            <a:r>
              <a:rPr lang="en-US" sz="1000" b="0" baseline="0" dirty="0" smtClean="0">
                <a:solidFill>
                  <a:srgbClr val="EEAA00"/>
                </a:solidFill>
              </a:rPr>
              <a:t> </a:t>
            </a:r>
            <a:r>
              <a:rPr lang="fa-IR" sz="1000" b="0" baseline="0" dirty="0" smtClean="0">
                <a:solidFill>
                  <a:srgbClr val="EEAA00"/>
                </a:solidFill>
              </a:rPr>
              <a:t> </a:t>
            </a:r>
            <a:r>
              <a:rPr lang="fa-IR" sz="1000" b="1" baseline="0" dirty="0" smtClean="0">
                <a:solidFill>
                  <a:srgbClr val="EEAA00"/>
                </a:solidFill>
              </a:rPr>
              <a:t>  </a:t>
            </a:r>
            <a:r>
              <a:rPr lang="en-US" sz="1000" b="1" baseline="0" dirty="0" smtClean="0">
                <a:solidFill>
                  <a:srgbClr val="EEAA00"/>
                </a:solidFill>
              </a:rPr>
              <a:t> </a:t>
            </a:r>
            <a:r>
              <a:rPr lang="fa-IR" sz="1000" b="0" baseline="0" dirty="0" smtClean="0">
                <a:solidFill>
                  <a:schemeClr val="bg1">
                    <a:lumMod val="85000"/>
                  </a:schemeClr>
                </a:solidFill>
              </a:rPr>
              <a:t>امیراحمد حبیبی</a:t>
            </a:r>
            <a:endParaRPr lang="en-US" sz="1050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7041906" y="981154"/>
            <a:ext cx="1687891" cy="1976465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نتایج</a:t>
            </a:r>
          </a:p>
          <a:p>
            <a:pPr>
              <a:lnSpc>
                <a:spcPts val="3000"/>
              </a:lnSpc>
            </a:pPr>
            <a:r>
              <a:rPr lang="fa-IR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ارزیـابی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7445746" y="1301108"/>
            <a:ext cx="245319" cy="245767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563849" y="754857"/>
            <a:ext cx="5799279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 smtClean="0">
                <a:solidFill>
                  <a:srgbClr val="EEAA0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نتایج پیش‌بینی نوع پرسش</a:t>
            </a:r>
            <a:endParaRPr lang="en-US" sz="3600" b="1" dirty="0">
              <a:solidFill>
                <a:srgbClr val="EEAA0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6" name="Isosceles Triangle 35"/>
          <p:cNvSpPr/>
          <p:nvPr/>
        </p:nvSpPr>
        <p:spPr>
          <a:xfrm rot="5400000">
            <a:off x="6154942" y="1775614"/>
            <a:ext cx="142224" cy="138785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ّ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مـــــه‌ 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یـادگیـــری مـــدل‌ها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داده‌هــای آمــــوزش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ارزیــابی مــدل‌‌ها</a:t>
            </a:r>
            <a:r>
              <a:rPr lang="en-US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پـیــاده‌ســـازی‌ها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نتیجـــه‌گیـــری</a:t>
            </a:r>
          </a:p>
        </p:txBody>
      </p:sp>
      <p:sp>
        <p:nvSpPr>
          <p:cNvPr id="22" name="Text Placeholder 2"/>
          <p:cNvSpPr txBox="1">
            <a:spLocks/>
          </p:cNvSpPr>
          <p:nvPr/>
        </p:nvSpPr>
        <p:spPr>
          <a:xfrm>
            <a:off x="652629" y="1613474"/>
            <a:ext cx="5410936" cy="984221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fa-IR" sz="16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نتایج ارزیابی هر الگوریتم با دو نوع مختلف بردار پرسش</a:t>
            </a:r>
          </a:p>
          <a:p>
            <a:pPr>
              <a:lnSpc>
                <a:spcPct val="150000"/>
              </a:lnSpc>
            </a:pPr>
            <a:r>
              <a:rPr lang="fa-IR" sz="16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بهترین نتیجه از </a:t>
            </a:r>
            <a:r>
              <a:rPr lang="en-US" sz="16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SVM</a:t>
            </a:r>
            <a:r>
              <a:rPr lang="fa-IR" sz="16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و بردار کیسۀ کلمات</a:t>
            </a:r>
            <a:endParaRPr lang="fa-IR" sz="1050" dirty="0" smtClean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7336974"/>
              </p:ext>
            </p:extLst>
          </p:nvPr>
        </p:nvGraphicFramePr>
        <p:xfrm>
          <a:off x="831155" y="2657709"/>
          <a:ext cx="7324075" cy="2713767"/>
        </p:xfrm>
        <a:graphic>
          <a:graphicData uri="http://schemas.openxmlformats.org/drawingml/2006/table">
            <a:tbl>
              <a:tblPr rtl="1">
                <a:tableStyleId>{5C22544A-7EE6-4342-B048-85BDC9FD1C3A}</a:tableStyleId>
              </a:tblPr>
              <a:tblGrid>
                <a:gridCol w="2704049">
                  <a:extLst>
                    <a:ext uri="{9D8B030D-6E8A-4147-A177-3AD203B41FA5}">
                      <a16:colId xmlns:a16="http://schemas.microsoft.com/office/drawing/2014/main" val="713853416"/>
                    </a:ext>
                  </a:extLst>
                </a:gridCol>
                <a:gridCol w="842269">
                  <a:extLst>
                    <a:ext uri="{9D8B030D-6E8A-4147-A177-3AD203B41FA5}">
                      <a16:colId xmlns:a16="http://schemas.microsoft.com/office/drawing/2014/main" val="3837420053"/>
                    </a:ext>
                  </a:extLst>
                </a:gridCol>
                <a:gridCol w="842269">
                  <a:extLst>
                    <a:ext uri="{9D8B030D-6E8A-4147-A177-3AD203B41FA5}">
                      <a16:colId xmlns:a16="http://schemas.microsoft.com/office/drawing/2014/main" val="594447422"/>
                    </a:ext>
                  </a:extLst>
                </a:gridCol>
                <a:gridCol w="733872">
                  <a:extLst>
                    <a:ext uri="{9D8B030D-6E8A-4147-A177-3AD203B41FA5}">
                      <a16:colId xmlns:a16="http://schemas.microsoft.com/office/drawing/2014/main" val="1490846444"/>
                    </a:ext>
                  </a:extLst>
                </a:gridCol>
                <a:gridCol w="733872">
                  <a:extLst>
                    <a:ext uri="{9D8B030D-6E8A-4147-A177-3AD203B41FA5}">
                      <a16:colId xmlns:a16="http://schemas.microsoft.com/office/drawing/2014/main" val="214395893"/>
                    </a:ext>
                  </a:extLst>
                </a:gridCol>
                <a:gridCol w="733872">
                  <a:extLst>
                    <a:ext uri="{9D8B030D-6E8A-4147-A177-3AD203B41FA5}">
                      <a16:colId xmlns:a16="http://schemas.microsoft.com/office/drawing/2014/main" val="2325376336"/>
                    </a:ext>
                  </a:extLst>
                </a:gridCol>
                <a:gridCol w="733872">
                  <a:extLst>
                    <a:ext uri="{9D8B030D-6E8A-4147-A177-3AD203B41FA5}">
                      <a16:colId xmlns:a16="http://schemas.microsoft.com/office/drawing/2014/main" val="226941530"/>
                    </a:ext>
                  </a:extLst>
                </a:gridCol>
              </a:tblGrid>
              <a:tr h="387681">
                <a:tc>
                  <a:txBody>
                    <a:bodyPr/>
                    <a:lstStyle/>
                    <a:p>
                      <a:pPr marR="39370" indent="69850" algn="l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الگوریتم یادگیری</a:t>
                      </a:r>
                      <a:endParaRPr lang="en-US" sz="8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1400" dirty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ماشین بردار پشتیبانی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1400" dirty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بیز ساده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1400" dirty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جنگل تصادفی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803975"/>
                  </a:ext>
                </a:extLst>
              </a:tr>
              <a:tr h="387681">
                <a:tc>
                  <a:txBody>
                    <a:bodyPr/>
                    <a:lstStyle/>
                    <a:p>
                      <a:pPr marR="39370" indent="69850" algn="l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نحوه نمایش بردار پرسش</a:t>
                      </a:r>
                      <a:endParaRPr lang="en-US" sz="8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BoW</a:t>
                      </a:r>
                      <a:endParaRPr lang="en-US" sz="9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W2V</a:t>
                      </a:r>
                      <a:endParaRPr lang="en-US" sz="9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BoW</a:t>
                      </a:r>
                      <a:endParaRPr lang="en-US" sz="9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W2V</a:t>
                      </a:r>
                      <a:endParaRPr lang="en-US" sz="9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BoW</a:t>
                      </a:r>
                      <a:endParaRPr lang="en-US" sz="9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W2V</a:t>
                      </a:r>
                      <a:endParaRPr lang="en-US" sz="9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7402570"/>
                  </a:ext>
                </a:extLst>
              </a:tr>
              <a:tr h="387681">
                <a:tc>
                  <a:txBody>
                    <a:bodyPr/>
                    <a:lstStyle/>
                    <a:p>
                      <a:pPr algn="l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1200" dirty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ضریب شباهت ژاکار ▲</a:t>
                      </a:r>
                      <a:endParaRPr lang="en-US" sz="800" dirty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0.590</a:t>
                      </a:r>
                      <a:endParaRPr lang="en-US" sz="800" dirty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0.495</a:t>
                      </a:r>
                      <a:endParaRPr 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0.565</a:t>
                      </a:r>
                      <a:endParaRPr lang="en-US" sz="8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0.398</a:t>
                      </a:r>
                      <a:endParaRPr lang="en-US" sz="8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0.589</a:t>
                      </a:r>
                      <a:endParaRPr lang="en-US" sz="8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0.391</a:t>
                      </a:r>
                      <a:endParaRPr lang="en-US" sz="8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327436"/>
                  </a:ext>
                </a:extLst>
              </a:tr>
              <a:tr h="387681">
                <a:tc>
                  <a:txBody>
                    <a:bodyPr/>
                    <a:lstStyle/>
                    <a:p>
                      <a:pPr algn="l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200" dirty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امتیاز اف 1 (میکرو) </a:t>
                      </a:r>
                      <a:r>
                        <a:rPr lang="ar-SA" sz="1200" dirty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▲</a:t>
                      </a:r>
                      <a:endParaRPr lang="en-US" sz="800" dirty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0.657</a:t>
                      </a:r>
                      <a:endParaRPr lang="en-US" sz="800" dirty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0.577</a:t>
                      </a:r>
                      <a:endParaRPr lang="en-US" sz="8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0.617</a:t>
                      </a:r>
                      <a:endParaRPr 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0.467</a:t>
                      </a:r>
                      <a:endParaRPr lang="en-US" sz="8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0.662</a:t>
                      </a:r>
                      <a:endParaRPr lang="en-US" sz="8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0.461</a:t>
                      </a:r>
                      <a:endParaRPr lang="en-US" sz="8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6740814"/>
                  </a:ext>
                </a:extLst>
              </a:tr>
              <a:tr h="387681">
                <a:tc>
                  <a:txBody>
                    <a:bodyPr/>
                    <a:lstStyle/>
                    <a:p>
                      <a:pPr algn="l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200" dirty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امتیاز اف 1 (ماکرو برحسب نمونه­) </a:t>
                      </a:r>
                      <a:r>
                        <a:rPr lang="ar-SA" sz="1200" dirty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▲</a:t>
                      </a:r>
                      <a:endParaRPr lang="en-US" sz="800" dirty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0.564</a:t>
                      </a:r>
                      <a:endParaRPr lang="en-US" sz="800" dirty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0.443</a:t>
                      </a:r>
                      <a:endParaRPr lang="en-US" sz="8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0.575</a:t>
                      </a:r>
                      <a:endParaRPr lang="en-US" sz="8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0.447</a:t>
                      </a:r>
                      <a:endParaRPr 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0.536</a:t>
                      </a:r>
                      <a:endParaRPr 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0.320</a:t>
                      </a:r>
                      <a:endParaRPr lang="en-US" sz="8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7280643"/>
                  </a:ext>
                </a:extLst>
              </a:tr>
              <a:tr h="387681">
                <a:tc>
                  <a:txBody>
                    <a:bodyPr/>
                    <a:lstStyle/>
                    <a:p>
                      <a:pPr algn="l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200" dirty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امتیاز اف 1 (ماکرو برحسب برچسب) </a:t>
                      </a:r>
                      <a:r>
                        <a:rPr lang="ar-SA" sz="1200" dirty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▲</a:t>
                      </a:r>
                      <a:endParaRPr lang="en-US" sz="800" dirty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0.372</a:t>
                      </a:r>
                      <a:endParaRPr lang="en-US" sz="800" dirty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0.327</a:t>
                      </a:r>
                      <a:endParaRPr lang="en-US" sz="8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0.384</a:t>
                      </a:r>
                      <a:endParaRPr lang="en-US" sz="8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0.322</a:t>
                      </a:r>
                      <a:endParaRPr lang="en-US" sz="8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0.354</a:t>
                      </a:r>
                      <a:endParaRPr 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0.197</a:t>
                      </a:r>
                      <a:endParaRPr 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729428"/>
                  </a:ext>
                </a:extLst>
              </a:tr>
              <a:tr h="387681">
                <a:tc>
                  <a:txBody>
                    <a:bodyPr/>
                    <a:lstStyle/>
                    <a:p>
                      <a:pPr algn="l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1200" dirty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خسارت همینگ ▼</a:t>
                      </a:r>
                      <a:endParaRPr lang="en-US" sz="800" dirty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0.055</a:t>
                      </a:r>
                      <a:endParaRPr lang="en-US" sz="800" dirty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0.070</a:t>
                      </a:r>
                      <a:endParaRPr lang="en-US" sz="8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0.070</a:t>
                      </a:r>
                      <a:endParaRPr lang="en-US" sz="8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0.148</a:t>
                      </a:r>
                      <a:endParaRPr lang="en-US" sz="8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0.048</a:t>
                      </a:r>
                      <a:endParaRPr 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0.790</a:t>
                      </a:r>
                      <a:endParaRPr lang="en-US" sz="8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910173"/>
                  </a:ext>
                </a:extLst>
              </a:tr>
            </a:tbl>
          </a:graphicData>
        </a:graphic>
      </p:graphicFrame>
      <p:sp>
        <p:nvSpPr>
          <p:cNvPr id="19" name="Text Placeholder 2"/>
          <p:cNvSpPr txBox="1">
            <a:spLocks/>
          </p:cNvSpPr>
          <p:nvPr/>
        </p:nvSpPr>
        <p:spPr>
          <a:xfrm>
            <a:off x="646439" y="5399918"/>
            <a:ext cx="5410936" cy="517455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fa-IR" sz="16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اتفاق نظر میان کاربران در نوع حدود 53% بوده است</a:t>
            </a:r>
            <a:endParaRPr lang="fa-IR" sz="1050" dirty="0" smtClean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4" name="Isosceles Triangle 23"/>
          <p:cNvSpPr/>
          <p:nvPr/>
        </p:nvSpPr>
        <p:spPr>
          <a:xfrm rot="5400000">
            <a:off x="6154942" y="5562619"/>
            <a:ext cx="142224" cy="138785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/>
          <p:cNvSpPr/>
          <p:nvPr/>
        </p:nvSpPr>
        <p:spPr>
          <a:xfrm rot="5400000">
            <a:off x="6154942" y="2281642"/>
            <a:ext cx="142224" cy="138785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7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39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28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 smtClean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 smtClean="0"/>
              <a:t>دانشگاه صنعتی امیرکبیر  </a:t>
            </a:r>
            <a:endParaRPr lang="en-US" sz="1000" b="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5788904" y="154456"/>
            <a:ext cx="3145371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000" b="0" dirty="0" smtClean="0">
                <a:solidFill>
                  <a:srgbClr val="EEAA00"/>
                </a:solidFill>
              </a:rPr>
              <a:t>سامانه تشخیص موضوع و</a:t>
            </a:r>
            <a:r>
              <a:rPr lang="fa-IR" sz="1000" b="0" baseline="0" dirty="0" smtClean="0">
                <a:solidFill>
                  <a:srgbClr val="EEAA00"/>
                </a:solidFill>
              </a:rPr>
              <a:t> نوع پرسش</a:t>
            </a:r>
            <a:r>
              <a:rPr lang="en-US" sz="1000" b="0" baseline="0" dirty="0" smtClean="0">
                <a:solidFill>
                  <a:srgbClr val="EEAA00"/>
                </a:solidFill>
              </a:rPr>
              <a:t> </a:t>
            </a:r>
            <a:r>
              <a:rPr lang="fa-IR" sz="1000" b="0" baseline="0" dirty="0" smtClean="0">
                <a:solidFill>
                  <a:srgbClr val="EEAA00"/>
                </a:solidFill>
              </a:rPr>
              <a:t> </a:t>
            </a:r>
            <a:r>
              <a:rPr lang="fa-IR" sz="1000" b="1" baseline="0" dirty="0" smtClean="0">
                <a:solidFill>
                  <a:srgbClr val="EEAA00"/>
                </a:solidFill>
              </a:rPr>
              <a:t>  </a:t>
            </a:r>
            <a:r>
              <a:rPr lang="en-US" sz="1000" b="1" baseline="0" dirty="0" smtClean="0">
                <a:solidFill>
                  <a:srgbClr val="EEAA00"/>
                </a:solidFill>
              </a:rPr>
              <a:t> </a:t>
            </a:r>
            <a:r>
              <a:rPr lang="fa-IR" sz="1000" b="0" baseline="0" dirty="0" smtClean="0">
                <a:solidFill>
                  <a:schemeClr val="bg1">
                    <a:lumMod val="85000"/>
                  </a:schemeClr>
                </a:solidFill>
              </a:rPr>
              <a:t>امیراحمد حبیبی</a:t>
            </a:r>
            <a:endParaRPr lang="en-US" sz="1050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7041906" y="1611470"/>
            <a:ext cx="1687891" cy="1976465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نتایج</a:t>
            </a:r>
          </a:p>
          <a:p>
            <a:pPr>
              <a:lnSpc>
                <a:spcPts val="3000"/>
              </a:lnSpc>
            </a:pPr>
            <a:r>
              <a:rPr lang="fa-IR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ارزیـابی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Text Placeholder 2"/>
          <p:cNvSpPr txBox="1">
            <a:spLocks/>
          </p:cNvSpPr>
          <p:nvPr/>
        </p:nvSpPr>
        <p:spPr>
          <a:xfrm>
            <a:off x="620001" y="1985614"/>
            <a:ext cx="5410936" cy="211443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1600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وب‌سایت پرسک، بستری برای پرسش و پاسخ انجمنی</a:t>
            </a:r>
          </a:p>
          <a:p>
            <a:pPr>
              <a:lnSpc>
                <a:spcPct val="100000"/>
              </a:lnSpc>
            </a:pPr>
            <a:endParaRPr lang="fa-IR" sz="100" dirty="0" smtClean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>
              <a:lnSpc>
                <a:spcPct val="100000"/>
              </a:lnSpc>
            </a:pPr>
            <a:r>
              <a:rPr lang="fa-IR" sz="1600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داده‌های این وبسایت شامل:</a:t>
            </a:r>
          </a:p>
          <a:p>
            <a:pPr indent="355600">
              <a:lnSpc>
                <a:spcPct val="100000"/>
              </a:lnSpc>
            </a:pPr>
            <a:r>
              <a:rPr lang="fa-IR" sz="1600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متن پرسش‌های مطرح شده </a:t>
            </a:r>
          </a:p>
          <a:p>
            <a:pPr indent="355600">
              <a:lnSpc>
                <a:spcPct val="100000"/>
              </a:lnSpc>
            </a:pPr>
            <a:r>
              <a:rPr lang="fa-IR" sz="1600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موضوع مشخص شده توسط خود کاربر</a:t>
            </a:r>
            <a:endParaRPr lang="fa-IR" sz="1050" dirty="0" smtClean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7445746" y="1931424"/>
            <a:ext cx="245319" cy="245767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563849" y="754857"/>
            <a:ext cx="5799279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 smtClean="0">
                <a:solidFill>
                  <a:srgbClr val="EEAA0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ارزیابی با داده‌های پرسک</a:t>
            </a:r>
            <a:endParaRPr lang="en-US" sz="3600" b="1" dirty="0">
              <a:solidFill>
                <a:srgbClr val="EEAA0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6" name="Isosceles Triangle 35"/>
          <p:cNvSpPr/>
          <p:nvPr/>
        </p:nvSpPr>
        <p:spPr>
          <a:xfrm rot="5400000">
            <a:off x="6154942" y="2041947"/>
            <a:ext cx="142224" cy="138785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ّ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مـــــه‌ 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یـادگیـــری مـــدل‌ها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داده‌هــای آمــــوزش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ارزیــابی مــدل‌‌ها</a:t>
            </a:r>
            <a:r>
              <a:rPr lang="en-US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پـیــاده‌ســـازی‌ها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نتیجـــه‌گیـــری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601851"/>
              </p:ext>
            </p:extLst>
          </p:nvPr>
        </p:nvGraphicFramePr>
        <p:xfrm>
          <a:off x="895415" y="3891786"/>
          <a:ext cx="5261246" cy="1163043"/>
        </p:xfrm>
        <a:graphic>
          <a:graphicData uri="http://schemas.openxmlformats.org/drawingml/2006/table">
            <a:tbl>
              <a:tblPr rtl="1">
                <a:tableStyleId>{5C22544A-7EE6-4342-B048-85BDC9FD1C3A}</a:tableStyleId>
              </a:tblPr>
              <a:tblGrid>
                <a:gridCol w="1433741">
                  <a:extLst>
                    <a:ext uri="{9D8B030D-6E8A-4147-A177-3AD203B41FA5}">
                      <a16:colId xmlns:a16="http://schemas.microsoft.com/office/drawing/2014/main" val="713853416"/>
                    </a:ext>
                  </a:extLst>
                </a:gridCol>
                <a:gridCol w="941033">
                  <a:extLst>
                    <a:ext uri="{9D8B030D-6E8A-4147-A177-3AD203B41FA5}">
                      <a16:colId xmlns:a16="http://schemas.microsoft.com/office/drawing/2014/main" val="3837420053"/>
                    </a:ext>
                  </a:extLst>
                </a:gridCol>
                <a:gridCol w="1935332">
                  <a:extLst>
                    <a:ext uri="{9D8B030D-6E8A-4147-A177-3AD203B41FA5}">
                      <a16:colId xmlns:a16="http://schemas.microsoft.com/office/drawing/2014/main" val="594447422"/>
                    </a:ext>
                  </a:extLst>
                </a:gridCol>
                <a:gridCol w="951140">
                  <a:extLst>
                    <a:ext uri="{9D8B030D-6E8A-4147-A177-3AD203B41FA5}">
                      <a16:colId xmlns:a16="http://schemas.microsoft.com/office/drawing/2014/main" val="1490846444"/>
                    </a:ext>
                  </a:extLst>
                </a:gridCol>
              </a:tblGrid>
              <a:tr h="387681">
                <a:tc>
                  <a:txBody>
                    <a:bodyPr/>
                    <a:lstStyle/>
                    <a:p>
                      <a:pPr marR="39370" indent="69850" algn="l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4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+mn-ea"/>
                          <a:cs typeface="IRANSans" panose="020B0506030804020204" pitchFamily="34" charset="-78"/>
                        </a:rPr>
                        <a:t>دقت</a:t>
                      </a:r>
                      <a:endParaRPr lang="en-US" sz="9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4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تعداد تشخیص</a:t>
                      </a:r>
                      <a:r>
                        <a:rPr lang="fa-IR" sz="14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 صحیح</a:t>
                      </a:r>
                      <a:endParaRPr lang="en-US" sz="9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4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تعداد کل</a:t>
                      </a:r>
                      <a:endParaRPr lang="en-US" sz="9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7402570"/>
                  </a:ext>
                </a:extLst>
              </a:tr>
              <a:tr h="387681">
                <a:tc>
                  <a:txBody>
                    <a:bodyPr/>
                    <a:lstStyle/>
                    <a:p>
                      <a:pPr algn="l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400" dirty="0" smtClean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اولین پیش‌بینی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0.323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210</a:t>
                      </a:r>
                      <a:endParaRPr lang="en-US" sz="14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650</a:t>
                      </a:r>
                      <a:endParaRPr lang="en-US" sz="14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327436"/>
                  </a:ext>
                </a:extLst>
              </a:tr>
              <a:tr h="387681">
                <a:tc>
                  <a:txBody>
                    <a:bodyPr/>
                    <a:lstStyle/>
                    <a:p>
                      <a:pPr algn="l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a-IR" sz="1400" dirty="0" smtClean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5 پیش‌بینی اول</a:t>
                      </a:r>
                      <a:endParaRPr lang="en-US" sz="900" dirty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0.586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IRANSans" panose="020B0506030804020204" pitchFamily="34" charset="-78"/>
                          <a:ea typeface="Calibri" panose="020F0502020204030204" pitchFamily="34" charset="0"/>
                          <a:cs typeface="IRANSans" panose="020B0506030804020204" pitchFamily="34" charset="-78"/>
                        </a:rPr>
                        <a:t>381</a:t>
                      </a:r>
                      <a:endParaRPr lang="en-US" sz="14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IRANSans" panose="020B0506030804020204" pitchFamily="34" charset="-78"/>
                        <a:ea typeface="Calibri" panose="020F0502020204030204" pitchFamily="34" charset="0"/>
                        <a:cs typeface="IRANSans" panose="020B0506030804020204" pitchFamily="34" charset="-78"/>
                      </a:endParaRPr>
                    </a:p>
                  </a:txBody>
                  <a:tcPr marL="63500" marR="63500" marT="63500" marB="63500" anchor="ctr">
                    <a:lnL w="381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6740814"/>
                  </a:ext>
                </a:extLst>
              </a:tr>
            </a:tbl>
          </a:graphicData>
        </a:graphic>
      </p:graphicFrame>
      <p:sp>
        <p:nvSpPr>
          <p:cNvPr id="24" name="Isosceles Triangle 23"/>
          <p:cNvSpPr/>
          <p:nvPr/>
        </p:nvSpPr>
        <p:spPr>
          <a:xfrm rot="5400000">
            <a:off x="5718061" y="2954773"/>
            <a:ext cx="119831" cy="116933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/>
          <p:cNvSpPr/>
          <p:nvPr/>
        </p:nvSpPr>
        <p:spPr>
          <a:xfrm rot="5400000">
            <a:off x="6154942" y="2547975"/>
            <a:ext cx="142224" cy="138785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5400000">
            <a:off x="5718060" y="3329011"/>
            <a:ext cx="119831" cy="116933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94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623887" y="733426"/>
            <a:ext cx="7920037" cy="2876550"/>
          </a:xfrm>
          <a:prstGeom prst="rect">
            <a:avLst/>
          </a:prstGeom>
          <a:noFill/>
        </p:spPr>
        <p:txBody>
          <a:bodyPr anchor="t"/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10560"/>
              </a:lnSpc>
            </a:pPr>
            <a:r>
              <a:rPr lang="fa-IR" sz="3200" b="1" spc="-150" dirty="0" smtClean="0">
                <a:blipFill dpi="0" rotWithShape="1">
                  <a:blip r:embed="rId2"/>
                  <a:srcRect/>
                  <a:tile tx="-304800" ty="-2432050" sx="50000" sy="50000" flip="none" algn="tl"/>
                </a:blip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IRANSans" panose="020B0506030804020204" pitchFamily="34" charset="-78"/>
                <a:cs typeface="IRANSans" panose="020B0506030804020204" pitchFamily="34" charset="-78"/>
              </a:rPr>
              <a:t>بخش پنجم</a:t>
            </a:r>
            <a:r>
              <a:rPr lang="fa-IR" sz="4800" spc="-150" dirty="0" smtClean="0">
                <a:blipFill dpi="0" rotWithShape="1">
                  <a:blip r:embed="rId2"/>
                  <a:srcRect/>
                  <a:tile tx="-304800" ty="-2432050" sx="50000" sy="50000" flip="none" algn="tl"/>
                </a:blip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IRANSans" panose="020B0506030804020204" pitchFamily="34" charset="-78"/>
                <a:cs typeface="IRANSans" panose="020B0506030804020204" pitchFamily="34" charset="-78"/>
              </a:rPr>
              <a:t/>
            </a:r>
            <a:br>
              <a:rPr lang="fa-IR" sz="4800" spc="-150" dirty="0" smtClean="0">
                <a:blipFill dpi="0" rotWithShape="1">
                  <a:blip r:embed="rId2"/>
                  <a:srcRect/>
                  <a:tile tx="-304800" ty="-2432050" sx="50000" sy="50000" flip="none" algn="tl"/>
                </a:blip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IRANSans" panose="020B0506030804020204" pitchFamily="34" charset="-78"/>
                <a:cs typeface="IRANSans" panose="020B0506030804020204" pitchFamily="34" charset="-78"/>
              </a:rPr>
            </a:br>
            <a:r>
              <a:rPr lang="fa-IR" sz="8800" b="1" spc="-150" dirty="0" smtClean="0">
                <a:blipFill dpi="0" rotWithShape="1">
                  <a:blip r:embed="rId2"/>
                  <a:srcRect/>
                  <a:tile tx="-304800" ty="-2432050" sx="50000" sy="50000" flip="none" algn="tl"/>
                </a:blip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IRANSans Black" panose="020B0506030804020204" pitchFamily="34" charset="-78"/>
                <a:cs typeface="IRANSans Black" panose="020B0506030804020204" pitchFamily="34" charset="-78"/>
              </a:rPr>
              <a:t>پیاده‌سازی‌ها</a:t>
            </a:r>
            <a:endParaRPr lang="en-US" sz="8800" b="1" spc="-150" dirty="0">
              <a:blipFill dpi="0" rotWithShape="1">
                <a:blip r:embed="rId2"/>
                <a:srcRect/>
                <a:tile tx="-304800" ty="-2432050" sx="50000" sy="50000" flip="none" algn="tl"/>
              </a:blipFill>
              <a:effectLst>
                <a:outerShdw blurRad="165100" dist="152400" dir="5400000" sx="99000" sy="99000" algn="t" rotWithShape="0">
                  <a:prstClr val="black">
                    <a:alpha val="39000"/>
                  </a:prstClr>
                </a:outerShdw>
              </a:effectLst>
              <a:latin typeface="IRANSans Black" panose="020B0506030804020204" pitchFamily="34" charset="-78"/>
              <a:cs typeface="IRANSans Black" panose="020B0506030804020204" pitchFamily="34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29</a:t>
            </a:fld>
            <a:endParaRPr lang="en-US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954880" y="4222972"/>
            <a:ext cx="7258049" cy="437486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1800" b="1" dirty="0" smtClean="0">
                <a:solidFill>
                  <a:srgbClr val="9F70D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IRANSans" panose="020B0506030804020204" pitchFamily="34" charset="-78"/>
                <a:cs typeface="IRANSans" panose="020B0506030804020204" pitchFamily="34" charset="-78"/>
              </a:rPr>
              <a:t>نکات پیاده‌سازی                              نرم‌افزار وب</a:t>
            </a:r>
            <a:endParaRPr lang="en-US" sz="1800" b="1" dirty="0">
              <a:solidFill>
                <a:srgbClr val="9F70D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Cross 8"/>
          <p:cNvSpPr/>
          <p:nvPr/>
        </p:nvSpPr>
        <p:spPr>
          <a:xfrm>
            <a:off x="6105171" y="1081770"/>
            <a:ext cx="650080" cy="650080"/>
          </a:xfrm>
          <a:prstGeom prst="plus">
            <a:avLst>
              <a:gd name="adj" fmla="val 39751"/>
            </a:avLst>
          </a:prstGeom>
          <a:solidFill>
            <a:srgbClr val="9F7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 smtClean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 smtClean="0"/>
              <a:t>دانشگاه صنعتی امیرکبیر  </a:t>
            </a:r>
            <a:endParaRPr lang="en-US" sz="1000" b="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5788904" y="154456"/>
            <a:ext cx="3145371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000" b="0" dirty="0" smtClean="0">
                <a:solidFill>
                  <a:srgbClr val="9F70DE"/>
                </a:solidFill>
              </a:rPr>
              <a:t>سامانه تشخیص موضوع و</a:t>
            </a:r>
            <a:r>
              <a:rPr lang="fa-IR" sz="1000" b="0" baseline="0" dirty="0" smtClean="0">
                <a:solidFill>
                  <a:srgbClr val="9F70DE"/>
                </a:solidFill>
              </a:rPr>
              <a:t> نوع پرسش</a:t>
            </a:r>
            <a:r>
              <a:rPr lang="en-US" sz="1000" b="0" baseline="0" dirty="0" smtClean="0">
                <a:solidFill>
                  <a:srgbClr val="9F70DE"/>
                </a:solidFill>
              </a:rPr>
              <a:t> </a:t>
            </a:r>
            <a:r>
              <a:rPr lang="fa-IR" sz="1000" b="0" baseline="0" dirty="0" smtClean="0">
                <a:solidFill>
                  <a:srgbClr val="9F70DE"/>
                </a:solidFill>
              </a:rPr>
              <a:t> </a:t>
            </a:r>
            <a:r>
              <a:rPr lang="fa-IR" sz="1000" b="1" baseline="0" dirty="0" smtClean="0">
                <a:solidFill>
                  <a:srgbClr val="9F70DE"/>
                </a:solidFill>
              </a:rPr>
              <a:t>  </a:t>
            </a:r>
            <a:r>
              <a:rPr lang="en-US" sz="1000" b="1" baseline="0" dirty="0" smtClean="0">
                <a:solidFill>
                  <a:srgbClr val="9F70DE"/>
                </a:solidFill>
              </a:rPr>
              <a:t> </a:t>
            </a:r>
            <a:r>
              <a:rPr lang="fa-IR" sz="1000" b="0" baseline="0" dirty="0" smtClean="0">
                <a:solidFill>
                  <a:schemeClr val="bg1">
                    <a:lumMod val="85000"/>
                  </a:schemeClr>
                </a:solidFill>
              </a:rPr>
              <a:t>امیراحمد حبیبی</a:t>
            </a:r>
            <a:endParaRPr lang="en-US" sz="1050" b="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Text Placeholder 2"/>
          <p:cNvSpPr txBox="1">
            <a:spLocks/>
          </p:cNvSpPr>
          <p:nvPr/>
        </p:nvSpPr>
        <p:spPr>
          <a:xfrm>
            <a:off x="5322357" y="4597667"/>
            <a:ext cx="2516626" cy="80962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r>
              <a:rPr lang="fa-IR" sz="1200" dirty="0" smtClean="0">
                <a:solidFill>
                  <a:schemeClr val="bg1">
                    <a:lumMod val="65000"/>
                  </a:schemeClr>
                </a:solidFill>
                <a:latin typeface="IRANSans Light" panose="020B0506030804020204" pitchFamily="34" charset="-78"/>
                <a:cs typeface="IRANSans Light" panose="020B0506030804020204" pitchFamily="34" charset="-78"/>
              </a:rPr>
              <a:t>توضیحاتی دربارۀ نحوۀ پیاده‌سازی الگوریتم‌های نام برده شده در بخش‌های پیشین و ابزار مورد استفاده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17" name="Cross 16"/>
          <p:cNvSpPr/>
          <p:nvPr/>
        </p:nvSpPr>
        <p:spPr>
          <a:xfrm>
            <a:off x="6755251" y="1573830"/>
            <a:ext cx="372667" cy="372667"/>
          </a:xfrm>
          <a:prstGeom prst="plus">
            <a:avLst>
              <a:gd name="adj" fmla="val 39751"/>
            </a:avLst>
          </a:prstGeom>
          <a:solidFill>
            <a:srgbClr val="9F7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1225118" y="4608459"/>
            <a:ext cx="2189201" cy="80962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r>
              <a:rPr lang="fa-IR" sz="1200" dirty="0" smtClean="0">
                <a:solidFill>
                  <a:schemeClr val="bg1">
                    <a:lumMod val="65000"/>
                  </a:schemeClr>
                </a:solidFill>
                <a:latin typeface="IRANSans Light" panose="020B0506030804020204" pitchFamily="34" charset="-78"/>
                <a:cs typeface="IRANSans Light" panose="020B0506030804020204" pitchFamily="34" charset="-78"/>
              </a:rPr>
              <a:t>توضیحاتی دربارۀ کاربرد نرم‌افزار وب، طراحی رابط کاربری، کلاس‌ها و پیاده‌سازیش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4198260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334540"/>
            <a:ext cx="8105198" cy="437486"/>
          </a:xfrm>
        </p:spPr>
        <p:txBody>
          <a:bodyPr/>
          <a:lstStyle/>
          <a:p>
            <a:pPr algn="ctr" rtl="1">
              <a:lnSpc>
                <a:spcPct val="100000"/>
              </a:lnSpc>
            </a:pPr>
            <a:r>
              <a:rPr lang="fa-IR" sz="1800" b="1" spc="-150" dirty="0" smtClean="0">
                <a:solidFill>
                  <a:srgbClr val="97DB45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IRANSans" panose="020B0506030804020204" pitchFamily="34" charset="-78"/>
                <a:cs typeface="IRANSans" panose="020B0506030804020204" pitchFamily="34" charset="-78"/>
              </a:rPr>
              <a:t>پرسش و پاسخ انجمنی                دسته‌بندی پرسش‌ها                تعریف مسئله                داده‌های آموزش </a:t>
            </a:r>
            <a:endParaRPr lang="en-US" sz="1800" b="1" dirty="0">
              <a:solidFill>
                <a:srgbClr val="97DB45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3</a:t>
            </a:fld>
            <a:endParaRPr lang="en-US" dirty="0"/>
          </a:p>
        </p:txBody>
      </p:sp>
      <p:sp>
        <p:nvSpPr>
          <p:cNvPr id="12" name="Text Placeholder 2"/>
          <p:cNvSpPr txBox="1">
            <a:spLocks/>
          </p:cNvSpPr>
          <p:nvPr/>
        </p:nvSpPr>
        <p:spPr>
          <a:xfrm>
            <a:off x="6724650" y="4657727"/>
            <a:ext cx="2099685" cy="80962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r>
              <a:rPr lang="fa-IR" sz="1200" dirty="0" smtClean="0">
                <a:solidFill>
                  <a:schemeClr val="bg1">
                    <a:lumMod val="65000"/>
                  </a:schemeClr>
                </a:solidFill>
                <a:latin typeface="IRANSans Light" panose="020B0506030804020204" pitchFamily="34" charset="-78"/>
                <a:cs typeface="IRANSans Light" panose="020B0506030804020204" pitchFamily="34" charset="-78"/>
              </a:rPr>
              <a:t>توضیحاتی در رابطه با سیستم‌های پرسش و پاسخ انجمنی، اهمیت و چالش‌هایش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4495800" y="4657727"/>
            <a:ext cx="1695450" cy="80962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r>
              <a:rPr lang="fa-IR" sz="1200" dirty="0" smtClean="0">
                <a:solidFill>
                  <a:schemeClr val="bg1">
                    <a:lumMod val="65000"/>
                  </a:schemeClr>
                </a:solidFill>
                <a:latin typeface="IRANSans Light" panose="020B0506030804020204" pitchFamily="34" charset="-78"/>
                <a:cs typeface="IRANSans Light" panose="020B0506030804020204" pitchFamily="34" charset="-78"/>
              </a:rPr>
              <a:t>اهمیت و کاربرد دسته‌بندی پرسش‌ها و معیارهای این دسته‌بندی 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14" name="Text Placeholder 2"/>
          <p:cNvSpPr txBox="1">
            <a:spLocks/>
          </p:cNvSpPr>
          <p:nvPr/>
        </p:nvSpPr>
        <p:spPr>
          <a:xfrm>
            <a:off x="2514600" y="4657727"/>
            <a:ext cx="1590675" cy="80962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r>
              <a:rPr lang="fa-IR" sz="1200" dirty="0" smtClean="0">
                <a:solidFill>
                  <a:schemeClr val="bg1">
                    <a:lumMod val="65000"/>
                  </a:schemeClr>
                </a:solidFill>
                <a:latin typeface="IRANSans Light" panose="020B0506030804020204" pitchFamily="34" charset="-78"/>
                <a:cs typeface="IRANSans Light" panose="020B0506030804020204" pitchFamily="34" charset="-78"/>
              </a:rPr>
              <a:t>مسئله تعریف شده در این پروژه شامل بخش یادگیری و نرم‌افزار وب 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15" name="Text Placeholder 2"/>
          <p:cNvSpPr txBox="1">
            <a:spLocks/>
          </p:cNvSpPr>
          <p:nvPr/>
        </p:nvSpPr>
        <p:spPr>
          <a:xfrm>
            <a:off x="522828" y="4657727"/>
            <a:ext cx="1725072" cy="80962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r>
              <a:rPr lang="fa-IR" sz="1200" dirty="0" smtClean="0">
                <a:solidFill>
                  <a:schemeClr val="bg1">
                    <a:lumMod val="65000"/>
                  </a:schemeClr>
                </a:solidFill>
                <a:latin typeface="IRANSans Light" panose="020B0506030804020204" pitchFamily="34" charset="-78"/>
                <a:cs typeface="IRANSans Light" panose="020B0506030804020204" pitchFamily="34" charset="-78"/>
              </a:rPr>
              <a:t>توضیحی دررابطه با داده‌های آموزش استفاده شده در فرآیند آموزش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623887" y="733426"/>
            <a:ext cx="7920037" cy="2876550"/>
          </a:xfrm>
          <a:prstGeom prst="rect">
            <a:avLst/>
          </a:prstGeom>
          <a:noFill/>
        </p:spPr>
        <p:txBody>
          <a:bodyPr anchor="t"/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10560"/>
              </a:lnSpc>
            </a:pPr>
            <a:r>
              <a:rPr lang="fa-IR" sz="3200" b="1" spc="-150" dirty="0" smtClean="0">
                <a:blipFill dpi="0" rotWithShape="1">
                  <a:blip r:embed="rId2"/>
                  <a:srcRect/>
                  <a:tile tx="-228600" ty="-2432050" sx="50000" sy="50000" flip="none" algn="tl"/>
                </a:blip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IRANSans" panose="020B0506030804020204" pitchFamily="34" charset="-78"/>
                <a:cs typeface="IRANSans" panose="020B0506030804020204" pitchFamily="34" charset="-78"/>
              </a:rPr>
              <a:t>بخش اول</a:t>
            </a:r>
            <a:r>
              <a:rPr lang="fa-IR" sz="4800" spc="-150" dirty="0" smtClean="0">
                <a:blipFill dpi="0" rotWithShape="1">
                  <a:blip r:embed="rId2"/>
                  <a:srcRect/>
                  <a:tile tx="-228600" ty="-2432050" sx="50000" sy="50000" flip="none" algn="tl"/>
                </a:blip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IRANSans" panose="020B0506030804020204" pitchFamily="34" charset="-78"/>
                <a:cs typeface="IRANSans" panose="020B0506030804020204" pitchFamily="34" charset="-78"/>
              </a:rPr>
              <a:t/>
            </a:r>
            <a:br>
              <a:rPr lang="fa-IR" sz="4800" spc="-150" dirty="0" smtClean="0">
                <a:blipFill dpi="0" rotWithShape="1">
                  <a:blip r:embed="rId2"/>
                  <a:srcRect/>
                  <a:tile tx="-228600" ty="-2432050" sx="50000" sy="50000" flip="none" algn="tl"/>
                </a:blip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IRANSans" panose="020B0506030804020204" pitchFamily="34" charset="-78"/>
                <a:cs typeface="IRANSans" panose="020B0506030804020204" pitchFamily="34" charset="-78"/>
              </a:rPr>
            </a:br>
            <a:r>
              <a:rPr lang="fa-IR" sz="8800" b="1" spc="-150" dirty="0" smtClean="0">
                <a:blipFill dpi="0" rotWithShape="1">
                  <a:blip r:embed="rId2"/>
                  <a:srcRect/>
                  <a:tile tx="-228600" ty="-2432050" sx="50000" sy="50000" flip="none" algn="tl"/>
                </a:blip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IRANSans Black" panose="020B0506030804020204" pitchFamily="34" charset="-78"/>
                <a:cs typeface="IRANSans Black" panose="020B0506030804020204" pitchFamily="34" charset="-78"/>
              </a:rPr>
              <a:t>مقدّمه</a:t>
            </a:r>
            <a:endParaRPr lang="en-US" sz="8800" b="1" spc="-150" dirty="0">
              <a:blipFill dpi="0" rotWithShape="1">
                <a:blip r:embed="rId2"/>
                <a:srcRect/>
                <a:tile tx="-228600" ty="-2432050" sx="50000" sy="50000" flip="none" algn="tl"/>
              </a:blipFill>
              <a:effectLst>
                <a:outerShdw blurRad="165100" dist="152400" dir="5400000" sx="99000" sy="99000" algn="t" rotWithShape="0">
                  <a:prstClr val="black">
                    <a:alpha val="39000"/>
                  </a:prstClr>
                </a:outerShdw>
              </a:effectLst>
              <a:latin typeface="IRANSans Black" panose="020B0506030804020204" pitchFamily="34" charset="-78"/>
              <a:cs typeface="IRANSans Black" panose="020B0506030804020204" pitchFamily="34" charset="-78"/>
            </a:endParaRPr>
          </a:p>
        </p:txBody>
      </p:sp>
      <p:sp>
        <p:nvSpPr>
          <p:cNvPr id="16" name="Cross 15"/>
          <p:cNvSpPr/>
          <p:nvPr/>
        </p:nvSpPr>
        <p:spPr>
          <a:xfrm>
            <a:off x="1634584" y="1178054"/>
            <a:ext cx="538163" cy="538163"/>
          </a:xfrm>
          <a:prstGeom prst="plus">
            <a:avLst>
              <a:gd name="adj" fmla="val 39751"/>
            </a:avLst>
          </a:prstGeom>
          <a:solidFill>
            <a:srgbClr val="97D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7" name="Cross 16"/>
          <p:cNvSpPr/>
          <p:nvPr/>
        </p:nvSpPr>
        <p:spPr>
          <a:xfrm>
            <a:off x="7687577" y="5910595"/>
            <a:ext cx="250031" cy="250031"/>
          </a:xfrm>
          <a:prstGeom prst="plus">
            <a:avLst>
              <a:gd name="adj" fmla="val 39751"/>
            </a:avLst>
          </a:prstGeom>
          <a:solidFill>
            <a:srgbClr val="97D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5788904" y="154456"/>
            <a:ext cx="3145371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000" b="0" dirty="0" smtClean="0">
                <a:solidFill>
                  <a:srgbClr val="92D050"/>
                </a:solidFill>
              </a:rPr>
              <a:t>سامانه تشخیص موضوع و</a:t>
            </a:r>
            <a:r>
              <a:rPr lang="fa-IR" sz="1000" b="0" baseline="0" dirty="0" smtClean="0">
                <a:solidFill>
                  <a:srgbClr val="92D050"/>
                </a:solidFill>
              </a:rPr>
              <a:t> نوع پرسش</a:t>
            </a:r>
            <a:r>
              <a:rPr lang="en-US" sz="1000" b="0" baseline="0" dirty="0" smtClean="0">
                <a:solidFill>
                  <a:srgbClr val="92D050"/>
                </a:solidFill>
              </a:rPr>
              <a:t> </a:t>
            </a:r>
            <a:r>
              <a:rPr lang="fa-IR" sz="1000" b="0" baseline="0" dirty="0" smtClean="0">
                <a:solidFill>
                  <a:srgbClr val="92D050"/>
                </a:solidFill>
              </a:rPr>
              <a:t> </a:t>
            </a:r>
            <a:r>
              <a:rPr lang="fa-IR" sz="1000" b="1" baseline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lang="en-US" sz="1000" b="1" baseline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a-IR" sz="1000" b="0" baseline="0" dirty="0" smtClean="0">
                <a:solidFill>
                  <a:schemeClr val="bg1">
                    <a:lumMod val="75000"/>
                  </a:schemeClr>
                </a:solidFill>
              </a:rPr>
              <a:t>امیراحمد حبیبی</a:t>
            </a:r>
            <a:endParaRPr lang="en-US" sz="1050" b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 smtClean="0">
                <a:solidFill>
                  <a:schemeClr val="bg1">
                    <a:lumMod val="50000"/>
                  </a:schemeClr>
                </a:solidFill>
              </a:rPr>
              <a:t>دانشکده مهندسی کامپیوتر  </a:t>
            </a:r>
            <a:r>
              <a:rPr lang="fa-IR" sz="900" b="0" dirty="0" smtClean="0">
                <a:solidFill>
                  <a:schemeClr val="bg1">
                    <a:lumMod val="75000"/>
                  </a:schemeClr>
                </a:solidFill>
              </a:rPr>
              <a:t>دانشگاه صنعتی امیرکبیر  </a:t>
            </a:r>
            <a:endParaRPr lang="en-US" sz="1000" b="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77838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39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30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 smtClean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 smtClean="0"/>
              <a:t>دانشگاه صنعتی امیرکبیر  </a:t>
            </a:r>
            <a:endParaRPr lang="en-US" sz="1000" b="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5788904" y="154456"/>
            <a:ext cx="3145371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000" b="0" dirty="0" smtClean="0">
                <a:solidFill>
                  <a:srgbClr val="9F70DE"/>
                </a:solidFill>
              </a:rPr>
              <a:t>سامانه تشخیص موضوع و</a:t>
            </a:r>
            <a:r>
              <a:rPr lang="fa-IR" sz="1000" b="0" baseline="0" dirty="0" smtClean="0">
                <a:solidFill>
                  <a:srgbClr val="9F70DE"/>
                </a:solidFill>
              </a:rPr>
              <a:t> نوع پرسش</a:t>
            </a:r>
            <a:r>
              <a:rPr lang="en-US" sz="1000" b="0" baseline="0" dirty="0" smtClean="0">
                <a:solidFill>
                  <a:srgbClr val="9F70DE"/>
                </a:solidFill>
              </a:rPr>
              <a:t> </a:t>
            </a:r>
            <a:r>
              <a:rPr lang="fa-IR" sz="1000" b="0" baseline="0" dirty="0" smtClean="0">
                <a:solidFill>
                  <a:srgbClr val="9F70DE"/>
                </a:solidFill>
              </a:rPr>
              <a:t> </a:t>
            </a:r>
            <a:r>
              <a:rPr lang="fa-IR" sz="1000" b="1" baseline="0" dirty="0" smtClean="0">
                <a:solidFill>
                  <a:srgbClr val="9F70DE"/>
                </a:solidFill>
              </a:rPr>
              <a:t>  </a:t>
            </a:r>
            <a:r>
              <a:rPr lang="en-US" sz="1000" b="1" baseline="0" dirty="0" smtClean="0">
                <a:solidFill>
                  <a:srgbClr val="9F70DE"/>
                </a:solidFill>
              </a:rPr>
              <a:t> </a:t>
            </a:r>
            <a:r>
              <a:rPr lang="fa-IR" sz="1000" b="0" baseline="0" dirty="0" smtClean="0">
                <a:solidFill>
                  <a:schemeClr val="bg1">
                    <a:lumMod val="85000"/>
                  </a:schemeClr>
                </a:solidFill>
              </a:rPr>
              <a:t>امیراحمد حبیبی</a:t>
            </a:r>
            <a:endParaRPr lang="en-US" sz="1050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7041906" y="1762391"/>
            <a:ext cx="1892369" cy="1976465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نکات</a:t>
            </a:r>
          </a:p>
          <a:p>
            <a:pPr>
              <a:lnSpc>
                <a:spcPts val="3000"/>
              </a:lnSpc>
            </a:pPr>
            <a:r>
              <a:rPr lang="fa-IR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پیاده‌سازی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Text Placeholder 2"/>
          <p:cNvSpPr txBox="1">
            <a:spLocks/>
          </p:cNvSpPr>
          <p:nvPr/>
        </p:nvSpPr>
        <p:spPr>
          <a:xfrm>
            <a:off x="405390" y="1816937"/>
            <a:ext cx="5607794" cy="345639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fa-IR" sz="2000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استفاده از زبان پایتون و کتابخانۀ 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Scikit-learn</a:t>
            </a:r>
            <a:endParaRPr lang="fa-IR" sz="2000" dirty="0" smtClean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>
              <a:lnSpc>
                <a:spcPct val="200000"/>
              </a:lnSpc>
            </a:pPr>
            <a:r>
              <a:rPr lang="fa-IR" sz="2000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ارزیابی </a:t>
            </a:r>
            <a:r>
              <a:rPr lang="fa-IR" sz="2000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مدل‌ها، هم در 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MEKA</a:t>
            </a: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2000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و هم با پایتون</a:t>
            </a:r>
          </a:p>
          <a:p>
            <a:pPr>
              <a:lnSpc>
                <a:spcPct val="200000"/>
              </a:lnSpc>
            </a:pPr>
            <a:r>
              <a:rPr lang="fa-IR" sz="2000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طراحی داده‌ساختاری نو به جای 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pandas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DataFrame</a:t>
            </a:r>
            <a:endParaRPr lang="fa-IR" sz="2000" dirty="0" smtClean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>
              <a:lnSpc>
                <a:spcPct val="200000"/>
              </a:lnSpc>
            </a:pPr>
            <a:r>
              <a:rPr lang="fa-IR" sz="2000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استفاده از چارچوب نرم‌افزاری 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Flask</a:t>
            </a:r>
            <a:r>
              <a:rPr lang="fa-IR" sz="2000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	برای </a:t>
            </a:r>
            <a:r>
              <a:rPr lang="fa-IR" sz="2000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نرم‌افزار وب</a:t>
            </a:r>
          </a:p>
          <a:p>
            <a:pPr>
              <a:lnSpc>
                <a:spcPct val="200000"/>
              </a:lnSpc>
            </a:pP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بیش از 2000 خط کد در </a:t>
            </a:r>
            <a:r>
              <a:rPr lang="fa-IR" sz="2000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مجموع</a:t>
            </a:r>
            <a:endParaRPr lang="fa-IR" sz="2000" dirty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7574674" y="1842534"/>
            <a:ext cx="340938" cy="341561"/>
          </a:xfrm>
          <a:prstGeom prst="triangle">
            <a:avLst>
              <a:gd name="adj" fmla="val 100000"/>
            </a:avLst>
          </a:prstGeom>
          <a:solidFill>
            <a:srgbClr val="9F7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563849" y="754857"/>
            <a:ext cx="5799279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 smtClean="0">
                <a:solidFill>
                  <a:srgbClr val="9F70DE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نکات پیاده‌سازی</a:t>
            </a:r>
            <a:endParaRPr lang="en-US" sz="3600" b="1" dirty="0">
              <a:solidFill>
                <a:srgbClr val="9F70DE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6" name="Isosceles Triangle 35"/>
          <p:cNvSpPr/>
          <p:nvPr/>
        </p:nvSpPr>
        <p:spPr>
          <a:xfrm rot="5400000">
            <a:off x="6137189" y="2120241"/>
            <a:ext cx="142224" cy="138785"/>
          </a:xfrm>
          <a:prstGeom prst="triangle">
            <a:avLst>
              <a:gd name="adj" fmla="val 100000"/>
            </a:avLst>
          </a:prstGeom>
          <a:solidFill>
            <a:srgbClr val="9F7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/>
          <p:cNvSpPr/>
          <p:nvPr/>
        </p:nvSpPr>
        <p:spPr>
          <a:xfrm rot="5400000">
            <a:off x="6149738" y="2858199"/>
            <a:ext cx="142224" cy="138785"/>
          </a:xfrm>
          <a:prstGeom prst="triangle">
            <a:avLst>
              <a:gd name="adj" fmla="val 100000"/>
            </a:avLst>
          </a:prstGeom>
          <a:solidFill>
            <a:srgbClr val="9F7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ّ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مـــــه‌ 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یـادگیـــری مـــدل‌ها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داده‌هــای آمــــوزش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ارزیــابی مــدل‌‌ها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پـیــاده‌ســـازی‌ها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نتیجـــه‌گیـــری</a:t>
            </a:r>
          </a:p>
        </p:txBody>
      </p:sp>
      <p:sp>
        <p:nvSpPr>
          <p:cNvPr id="27" name="Isosceles Triangle 26"/>
          <p:cNvSpPr/>
          <p:nvPr/>
        </p:nvSpPr>
        <p:spPr>
          <a:xfrm rot="5400000">
            <a:off x="6133997" y="3612767"/>
            <a:ext cx="142224" cy="138785"/>
          </a:xfrm>
          <a:prstGeom prst="triangle">
            <a:avLst>
              <a:gd name="adj" fmla="val 100000"/>
            </a:avLst>
          </a:prstGeom>
          <a:solidFill>
            <a:srgbClr val="9F7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/>
          <p:cNvSpPr/>
          <p:nvPr/>
        </p:nvSpPr>
        <p:spPr>
          <a:xfrm rot="5400000">
            <a:off x="6133997" y="4350725"/>
            <a:ext cx="142224" cy="138785"/>
          </a:xfrm>
          <a:prstGeom prst="triangle">
            <a:avLst>
              <a:gd name="adj" fmla="val 100000"/>
            </a:avLst>
          </a:prstGeom>
          <a:solidFill>
            <a:srgbClr val="9F7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 rot="5400000">
            <a:off x="6133997" y="5087630"/>
            <a:ext cx="142224" cy="138785"/>
          </a:xfrm>
          <a:prstGeom prst="triangle">
            <a:avLst>
              <a:gd name="adj" fmla="val 100000"/>
            </a:avLst>
          </a:prstGeom>
          <a:solidFill>
            <a:srgbClr val="9F7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39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31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 smtClean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 smtClean="0"/>
              <a:t>دانشگاه صنعتی امیرکبیر  </a:t>
            </a:r>
            <a:endParaRPr lang="en-US" sz="1000" b="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5788904" y="154456"/>
            <a:ext cx="3145371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000" b="0" dirty="0" smtClean="0">
                <a:solidFill>
                  <a:srgbClr val="9F70DE"/>
                </a:solidFill>
              </a:rPr>
              <a:t>سامانه تشخیص موضوع و</a:t>
            </a:r>
            <a:r>
              <a:rPr lang="fa-IR" sz="1000" b="0" baseline="0" dirty="0" smtClean="0">
                <a:solidFill>
                  <a:srgbClr val="9F70DE"/>
                </a:solidFill>
              </a:rPr>
              <a:t> نوع پرسش</a:t>
            </a:r>
            <a:r>
              <a:rPr lang="en-US" sz="1000" b="0" baseline="0" dirty="0" smtClean="0">
                <a:solidFill>
                  <a:srgbClr val="9F70DE"/>
                </a:solidFill>
              </a:rPr>
              <a:t> </a:t>
            </a:r>
            <a:r>
              <a:rPr lang="fa-IR" sz="1000" b="0" baseline="0" dirty="0" smtClean="0">
                <a:solidFill>
                  <a:srgbClr val="9F70DE"/>
                </a:solidFill>
              </a:rPr>
              <a:t> </a:t>
            </a:r>
            <a:r>
              <a:rPr lang="fa-IR" sz="1000" b="1" baseline="0" dirty="0" smtClean="0">
                <a:solidFill>
                  <a:srgbClr val="9F70DE"/>
                </a:solidFill>
              </a:rPr>
              <a:t>  </a:t>
            </a:r>
            <a:r>
              <a:rPr lang="en-US" sz="1000" b="1" baseline="0" dirty="0" smtClean="0">
                <a:solidFill>
                  <a:srgbClr val="9F70DE"/>
                </a:solidFill>
              </a:rPr>
              <a:t> </a:t>
            </a:r>
            <a:r>
              <a:rPr lang="fa-IR" sz="1000" b="0" baseline="0" dirty="0" smtClean="0">
                <a:solidFill>
                  <a:schemeClr val="bg1">
                    <a:lumMod val="85000"/>
                  </a:schemeClr>
                </a:solidFill>
              </a:rPr>
              <a:t>امیراحمد حبیبی</a:t>
            </a:r>
            <a:endParaRPr lang="en-US" sz="1050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7041906" y="1611470"/>
            <a:ext cx="1892369" cy="1976465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پیاده‌سازی</a:t>
            </a:r>
          </a:p>
          <a:p>
            <a:pPr>
              <a:lnSpc>
                <a:spcPts val="3000"/>
              </a:lnSpc>
            </a:pPr>
            <a:r>
              <a:rPr lang="fa-IR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نـرم‌افــزار</a:t>
            </a:r>
          </a:p>
          <a:p>
            <a:pPr>
              <a:lnSpc>
                <a:spcPts val="3000"/>
              </a:lnSpc>
            </a:pPr>
            <a:r>
              <a:rPr lang="fa-IR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وب</a:t>
            </a:r>
          </a:p>
        </p:txBody>
      </p:sp>
      <p:sp>
        <p:nvSpPr>
          <p:cNvPr id="22" name="Text Placeholder 2"/>
          <p:cNvSpPr txBox="1">
            <a:spLocks/>
          </p:cNvSpPr>
          <p:nvPr/>
        </p:nvSpPr>
        <p:spPr>
          <a:xfrm>
            <a:off x="450791" y="1611068"/>
            <a:ext cx="5607794" cy="767762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fa-IR" sz="2000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نمودار جریان داده</a:t>
            </a:r>
          </a:p>
          <a:p>
            <a:pPr>
              <a:lnSpc>
                <a:spcPct val="200000"/>
              </a:lnSpc>
            </a:pPr>
            <a:endParaRPr lang="fa-IR" sz="1200" dirty="0" smtClean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 rot="16200000">
            <a:off x="7888831" y="2696997"/>
            <a:ext cx="269543" cy="270036"/>
          </a:xfrm>
          <a:prstGeom prst="triangle">
            <a:avLst>
              <a:gd name="adj" fmla="val 100000"/>
            </a:avLst>
          </a:prstGeom>
          <a:solidFill>
            <a:srgbClr val="9F7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563849" y="754857"/>
            <a:ext cx="5799279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 smtClean="0">
                <a:solidFill>
                  <a:srgbClr val="9F70DE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شرح عملکرد</a:t>
            </a:r>
            <a:endParaRPr lang="en-US" sz="3600" b="1" dirty="0">
              <a:solidFill>
                <a:srgbClr val="9F70DE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91953" y="2378830"/>
            <a:ext cx="4785064" cy="34271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/>
          <p:cNvSpPr/>
          <p:nvPr/>
        </p:nvSpPr>
        <p:spPr>
          <a:xfrm rot="5400000">
            <a:off x="6137189" y="1951562"/>
            <a:ext cx="142224" cy="138785"/>
          </a:xfrm>
          <a:prstGeom prst="triangle">
            <a:avLst>
              <a:gd name="adj" fmla="val 100000"/>
            </a:avLst>
          </a:prstGeom>
          <a:solidFill>
            <a:srgbClr val="9F7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ّ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مـــــه‌ 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یـادگیـــری مـــدل‌ها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داده‌هــای آمــــوزش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ارزیــابی مــدل‌‌ها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پـیــاده‌ســـازی‌ها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نتیجـــه‌گیـــری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6775318"/>
              </p:ext>
            </p:extLst>
          </p:nvPr>
        </p:nvGraphicFramePr>
        <p:xfrm>
          <a:off x="1388283" y="2440263"/>
          <a:ext cx="4315195" cy="3274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7" name="Visio" r:id="rId5" imgW="3460898" imgH="2632730" progId="Visio.Drawing.15">
                  <p:embed/>
                </p:oleObj>
              </mc:Choice>
              <mc:Fallback>
                <p:oleObj name="Visio" r:id="rId5" imgW="3460898" imgH="2632730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8283" y="2440263"/>
                        <a:ext cx="4315195" cy="327472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438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39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32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 smtClean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 smtClean="0"/>
              <a:t>دانشگاه صنعتی امیرکبیر  </a:t>
            </a:r>
            <a:endParaRPr lang="en-US" sz="1000" b="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5788904" y="154456"/>
            <a:ext cx="3145371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000" b="0" dirty="0" smtClean="0">
                <a:solidFill>
                  <a:srgbClr val="9F70DE"/>
                </a:solidFill>
              </a:rPr>
              <a:t>سامانه تشخیص موضوع و</a:t>
            </a:r>
            <a:r>
              <a:rPr lang="fa-IR" sz="1000" b="0" baseline="0" dirty="0" smtClean="0">
                <a:solidFill>
                  <a:srgbClr val="9F70DE"/>
                </a:solidFill>
              </a:rPr>
              <a:t> نوع پرسش</a:t>
            </a:r>
            <a:r>
              <a:rPr lang="en-US" sz="1000" b="0" baseline="0" dirty="0" smtClean="0">
                <a:solidFill>
                  <a:srgbClr val="9F70DE"/>
                </a:solidFill>
              </a:rPr>
              <a:t> </a:t>
            </a:r>
            <a:r>
              <a:rPr lang="fa-IR" sz="1000" b="0" baseline="0" dirty="0" smtClean="0">
                <a:solidFill>
                  <a:srgbClr val="9F70DE"/>
                </a:solidFill>
              </a:rPr>
              <a:t> </a:t>
            </a:r>
            <a:r>
              <a:rPr lang="fa-IR" sz="1000" b="1" baseline="0" dirty="0" smtClean="0">
                <a:solidFill>
                  <a:srgbClr val="9F70DE"/>
                </a:solidFill>
              </a:rPr>
              <a:t>  </a:t>
            </a:r>
            <a:r>
              <a:rPr lang="en-US" sz="1000" b="1" baseline="0" dirty="0" smtClean="0">
                <a:solidFill>
                  <a:srgbClr val="9F70DE"/>
                </a:solidFill>
              </a:rPr>
              <a:t> </a:t>
            </a:r>
            <a:r>
              <a:rPr lang="fa-IR" sz="1000" b="0" baseline="0" dirty="0" smtClean="0">
                <a:solidFill>
                  <a:schemeClr val="bg1">
                    <a:lumMod val="85000"/>
                  </a:schemeClr>
                </a:solidFill>
              </a:rPr>
              <a:t>امیراحمد حبیبی</a:t>
            </a:r>
            <a:endParaRPr lang="en-US" sz="1050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7041906" y="1611470"/>
            <a:ext cx="1892369" cy="1976465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پیاده‌سازی</a:t>
            </a:r>
          </a:p>
          <a:p>
            <a:pPr>
              <a:lnSpc>
                <a:spcPts val="3000"/>
              </a:lnSpc>
            </a:pPr>
            <a:r>
              <a:rPr lang="fa-IR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نـرم‌افــزار</a:t>
            </a:r>
          </a:p>
          <a:p>
            <a:pPr>
              <a:lnSpc>
                <a:spcPts val="3000"/>
              </a:lnSpc>
            </a:pPr>
            <a:r>
              <a:rPr lang="fa-IR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وب</a:t>
            </a:r>
          </a:p>
        </p:txBody>
      </p:sp>
      <p:sp>
        <p:nvSpPr>
          <p:cNvPr id="26" name="Isosceles Triangle 25"/>
          <p:cNvSpPr/>
          <p:nvPr/>
        </p:nvSpPr>
        <p:spPr>
          <a:xfrm rot="16200000">
            <a:off x="7888831" y="2696997"/>
            <a:ext cx="269543" cy="270036"/>
          </a:xfrm>
          <a:prstGeom prst="triangle">
            <a:avLst>
              <a:gd name="adj" fmla="val 100000"/>
            </a:avLst>
          </a:prstGeom>
          <a:solidFill>
            <a:srgbClr val="9F7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563849" y="754857"/>
            <a:ext cx="5799279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 smtClean="0">
                <a:solidFill>
                  <a:srgbClr val="9F70DE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طراحی رابط کاربری</a:t>
            </a:r>
            <a:endParaRPr lang="en-US" sz="3600" b="1" dirty="0">
              <a:solidFill>
                <a:srgbClr val="9F70DE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9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ّ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مـــــه‌ 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یـادگیـــری مـــدل‌ها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داده‌هــای آمــــوزش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ارزیــابی مــدل‌‌ها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پـیــاده‌ســـازی‌ها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نتیجـــه‌گیـــری</a:t>
            </a:r>
          </a:p>
        </p:txBody>
      </p:sp>
      <p:pic>
        <p:nvPicPr>
          <p:cNvPr id="17" name="Picture 16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2163399"/>
            <a:ext cx="6832184" cy="3405534"/>
          </a:xfrm>
          <a:prstGeom prst="rect">
            <a:avLst/>
          </a:prstGeom>
        </p:spPr>
      </p:pic>
      <p:sp>
        <p:nvSpPr>
          <p:cNvPr id="18" name="Text Placeholder 2"/>
          <p:cNvSpPr txBox="1">
            <a:spLocks/>
          </p:cNvSpPr>
          <p:nvPr/>
        </p:nvSpPr>
        <p:spPr>
          <a:xfrm>
            <a:off x="450791" y="1362489"/>
            <a:ext cx="5607794" cy="767762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fa-IR" sz="2000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صفحۀ ابتدایی</a:t>
            </a:r>
            <a:endParaRPr lang="fa-IR" sz="1200" dirty="0" smtClean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3" name="Isosceles Triangle 22"/>
          <p:cNvSpPr/>
          <p:nvPr/>
        </p:nvSpPr>
        <p:spPr>
          <a:xfrm rot="5400000">
            <a:off x="6137189" y="1702983"/>
            <a:ext cx="142224" cy="138785"/>
          </a:xfrm>
          <a:prstGeom prst="triangle">
            <a:avLst>
              <a:gd name="adj" fmla="val 100000"/>
            </a:avLst>
          </a:prstGeom>
          <a:solidFill>
            <a:srgbClr val="9F7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8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D:\Documents\uni\The Final Project\APP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7" r="13630" b="2401"/>
          <a:stretch/>
        </p:blipFill>
        <p:spPr bwMode="auto">
          <a:xfrm>
            <a:off x="7029" y="2191964"/>
            <a:ext cx="6832182" cy="97290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0" y="0"/>
            <a:ext cx="6832183" cy="231668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0" y="6506948"/>
            <a:ext cx="9144000" cy="36705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34239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33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 smtClean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 smtClean="0"/>
              <a:t>دانشگاه صنعتی امیرکبیر  </a:t>
            </a:r>
            <a:endParaRPr lang="en-US" sz="1000" b="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5788904" y="154456"/>
            <a:ext cx="3145371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000" b="0" dirty="0" smtClean="0">
                <a:solidFill>
                  <a:srgbClr val="9F70DE"/>
                </a:solidFill>
              </a:rPr>
              <a:t>سامانه تشخیص موضوع و</a:t>
            </a:r>
            <a:r>
              <a:rPr lang="fa-IR" sz="1000" b="0" baseline="0" dirty="0" smtClean="0">
                <a:solidFill>
                  <a:srgbClr val="9F70DE"/>
                </a:solidFill>
              </a:rPr>
              <a:t> نوع پرسش</a:t>
            </a:r>
            <a:r>
              <a:rPr lang="en-US" sz="1000" b="0" baseline="0" dirty="0" smtClean="0">
                <a:solidFill>
                  <a:srgbClr val="9F70DE"/>
                </a:solidFill>
              </a:rPr>
              <a:t> </a:t>
            </a:r>
            <a:r>
              <a:rPr lang="fa-IR" sz="1000" b="0" baseline="0" dirty="0" smtClean="0">
                <a:solidFill>
                  <a:srgbClr val="9F70DE"/>
                </a:solidFill>
              </a:rPr>
              <a:t> </a:t>
            </a:r>
            <a:r>
              <a:rPr lang="fa-IR" sz="1000" b="1" baseline="0" dirty="0" smtClean="0">
                <a:solidFill>
                  <a:srgbClr val="9F70DE"/>
                </a:solidFill>
              </a:rPr>
              <a:t>  </a:t>
            </a:r>
            <a:r>
              <a:rPr lang="en-US" sz="1000" b="1" baseline="0" dirty="0" smtClean="0">
                <a:solidFill>
                  <a:srgbClr val="9F70DE"/>
                </a:solidFill>
              </a:rPr>
              <a:t> </a:t>
            </a:r>
            <a:r>
              <a:rPr lang="fa-IR" sz="1000" b="0" baseline="0" dirty="0" smtClean="0">
                <a:solidFill>
                  <a:schemeClr val="bg1">
                    <a:lumMod val="85000"/>
                  </a:schemeClr>
                </a:solidFill>
              </a:rPr>
              <a:t>امیراحمد حبیبی</a:t>
            </a:r>
            <a:endParaRPr lang="en-US" sz="1050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7041906" y="1611470"/>
            <a:ext cx="1892369" cy="1976465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پیاده‌سازی</a:t>
            </a:r>
          </a:p>
          <a:p>
            <a:pPr>
              <a:lnSpc>
                <a:spcPts val="3000"/>
              </a:lnSpc>
            </a:pPr>
            <a:r>
              <a:rPr lang="fa-IR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نـرم‌افــزار</a:t>
            </a:r>
          </a:p>
          <a:p>
            <a:pPr>
              <a:lnSpc>
                <a:spcPts val="3000"/>
              </a:lnSpc>
            </a:pPr>
            <a:r>
              <a:rPr lang="fa-IR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وب</a:t>
            </a:r>
          </a:p>
        </p:txBody>
      </p:sp>
      <p:sp>
        <p:nvSpPr>
          <p:cNvPr id="22" name="Text Placeholder 2"/>
          <p:cNvSpPr txBox="1">
            <a:spLocks/>
          </p:cNvSpPr>
          <p:nvPr/>
        </p:nvSpPr>
        <p:spPr>
          <a:xfrm>
            <a:off x="450791" y="1362489"/>
            <a:ext cx="5607794" cy="767762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fa-IR" sz="2000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نمایش پیش‌بینی ها</a:t>
            </a:r>
            <a:endParaRPr lang="fa-IR" sz="1200" dirty="0" smtClean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 rot="16200000">
            <a:off x="7888831" y="2696997"/>
            <a:ext cx="269543" cy="270036"/>
          </a:xfrm>
          <a:prstGeom prst="triangle">
            <a:avLst>
              <a:gd name="adj" fmla="val 100000"/>
            </a:avLst>
          </a:prstGeom>
          <a:solidFill>
            <a:srgbClr val="9F7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563849" y="754857"/>
            <a:ext cx="5799279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 smtClean="0">
                <a:solidFill>
                  <a:srgbClr val="9F70DE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طراحی رابط کاربری</a:t>
            </a:r>
            <a:endParaRPr lang="en-US" sz="3600" b="1" dirty="0">
              <a:solidFill>
                <a:srgbClr val="9F70DE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6" name="Isosceles Triangle 35"/>
          <p:cNvSpPr/>
          <p:nvPr/>
        </p:nvSpPr>
        <p:spPr>
          <a:xfrm rot="5400000">
            <a:off x="6137189" y="1702983"/>
            <a:ext cx="142224" cy="138785"/>
          </a:xfrm>
          <a:prstGeom prst="triangle">
            <a:avLst>
              <a:gd name="adj" fmla="val 100000"/>
            </a:avLst>
          </a:prstGeom>
          <a:solidFill>
            <a:srgbClr val="9F7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ّ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مـــــه‌ 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یـادگیـــری مـــدل‌ها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داده‌هــای آمــــوزش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ارزیــابی مــدل‌‌ها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پـیــاده‌ســـازی‌ها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نتیجـــه‌گیـــری</a:t>
            </a:r>
          </a:p>
        </p:txBody>
      </p:sp>
    </p:spTree>
    <p:extLst>
      <p:ext uri="{BB962C8B-B14F-4D97-AF65-F5344CB8AC3E}">
        <p14:creationId xmlns:p14="http://schemas.microsoft.com/office/powerpoint/2010/main" val="13239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4.81481E-6 L 4.44444E-6 -0.79399 " pathEditMode="relative" rAng="0" ptsTypes="AA">
                                      <p:cBhvr>
                                        <p:cTn id="6" dur="10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39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34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 smtClean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 smtClean="0"/>
              <a:t>دانشگاه صنعتی امیرکبیر  </a:t>
            </a:r>
            <a:endParaRPr lang="en-US" sz="1000" b="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5788904" y="154456"/>
            <a:ext cx="3145371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000" b="0" dirty="0" smtClean="0">
                <a:solidFill>
                  <a:srgbClr val="9F70DE"/>
                </a:solidFill>
              </a:rPr>
              <a:t>سامانه تشخیص موضوع و</a:t>
            </a:r>
            <a:r>
              <a:rPr lang="fa-IR" sz="1000" b="0" baseline="0" dirty="0" smtClean="0">
                <a:solidFill>
                  <a:srgbClr val="9F70DE"/>
                </a:solidFill>
              </a:rPr>
              <a:t> نوع پرسش</a:t>
            </a:r>
            <a:r>
              <a:rPr lang="en-US" sz="1000" b="0" baseline="0" dirty="0" smtClean="0">
                <a:solidFill>
                  <a:srgbClr val="9F70DE"/>
                </a:solidFill>
              </a:rPr>
              <a:t> </a:t>
            </a:r>
            <a:r>
              <a:rPr lang="fa-IR" sz="1000" b="0" baseline="0" dirty="0" smtClean="0">
                <a:solidFill>
                  <a:srgbClr val="9F70DE"/>
                </a:solidFill>
              </a:rPr>
              <a:t> </a:t>
            </a:r>
            <a:r>
              <a:rPr lang="fa-IR" sz="1000" b="1" baseline="0" dirty="0" smtClean="0">
                <a:solidFill>
                  <a:srgbClr val="9F70DE"/>
                </a:solidFill>
              </a:rPr>
              <a:t>  </a:t>
            </a:r>
            <a:r>
              <a:rPr lang="en-US" sz="1000" b="1" baseline="0" dirty="0" smtClean="0">
                <a:solidFill>
                  <a:srgbClr val="9F70DE"/>
                </a:solidFill>
              </a:rPr>
              <a:t> </a:t>
            </a:r>
            <a:r>
              <a:rPr lang="fa-IR" sz="1000" b="0" baseline="0" dirty="0" smtClean="0">
                <a:solidFill>
                  <a:schemeClr val="bg1">
                    <a:lumMod val="85000"/>
                  </a:schemeClr>
                </a:solidFill>
              </a:rPr>
              <a:t>امیراحمد حبیبی</a:t>
            </a:r>
            <a:endParaRPr lang="en-US" sz="1050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7041906" y="1611470"/>
            <a:ext cx="1892369" cy="1976465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پیاده‌سازی</a:t>
            </a:r>
          </a:p>
          <a:p>
            <a:pPr>
              <a:lnSpc>
                <a:spcPts val="3000"/>
              </a:lnSpc>
            </a:pPr>
            <a:r>
              <a:rPr lang="fa-IR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نـرم‌افــزار</a:t>
            </a:r>
          </a:p>
          <a:p>
            <a:pPr>
              <a:lnSpc>
                <a:spcPts val="3000"/>
              </a:lnSpc>
            </a:pPr>
            <a:r>
              <a:rPr lang="fa-IR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وب</a:t>
            </a:r>
          </a:p>
        </p:txBody>
      </p:sp>
      <p:sp>
        <p:nvSpPr>
          <p:cNvPr id="26" name="Isosceles Triangle 25"/>
          <p:cNvSpPr/>
          <p:nvPr/>
        </p:nvSpPr>
        <p:spPr>
          <a:xfrm rot="16200000">
            <a:off x="7888831" y="2696997"/>
            <a:ext cx="269543" cy="270036"/>
          </a:xfrm>
          <a:prstGeom prst="triangle">
            <a:avLst>
              <a:gd name="adj" fmla="val 100000"/>
            </a:avLst>
          </a:prstGeom>
          <a:solidFill>
            <a:srgbClr val="9F7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563849" y="754857"/>
            <a:ext cx="5799279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 smtClean="0">
                <a:solidFill>
                  <a:srgbClr val="9F70DE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طراحی رابط کاربری</a:t>
            </a:r>
            <a:endParaRPr lang="en-US" sz="3600" b="1" dirty="0">
              <a:solidFill>
                <a:srgbClr val="9F70DE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9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ّ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مـــــه‌ 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یـادگیـــری مـــدل‌ها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داده‌هــای آمــــوزش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ارزیــابی مــدل‌‌ها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پـیــاده‌ســـازی‌ها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نتیجـــه‌گیـــری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50791" y="1981226"/>
            <a:ext cx="5607794" cy="767762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fa-IR" sz="2000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مشاهده مقدار دقیق قطعیت پیش‌بینی</a:t>
            </a:r>
            <a:endParaRPr lang="fa-IR" sz="1200" dirty="0" smtClean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3" name="Isosceles Triangle 22"/>
          <p:cNvSpPr/>
          <p:nvPr/>
        </p:nvSpPr>
        <p:spPr>
          <a:xfrm rot="5400000">
            <a:off x="6137189" y="2321720"/>
            <a:ext cx="142224" cy="138785"/>
          </a:xfrm>
          <a:prstGeom prst="triangle">
            <a:avLst>
              <a:gd name="adj" fmla="val 100000"/>
            </a:avLst>
          </a:prstGeom>
          <a:solidFill>
            <a:srgbClr val="9F7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/>
          <p:nvPr/>
        </p:nvPicPr>
        <p:blipFill rotWithShape="1">
          <a:blip r:embed="rId4"/>
          <a:srcRect t="18923" r="1625" b="24618"/>
          <a:stretch/>
        </p:blipFill>
        <p:spPr bwMode="auto">
          <a:xfrm>
            <a:off x="1" y="2791760"/>
            <a:ext cx="6832182" cy="22058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891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39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35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 smtClean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 smtClean="0"/>
              <a:t>دانشگاه صنعتی امیرکبیر  </a:t>
            </a:r>
            <a:endParaRPr lang="en-US" sz="1000" b="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5788904" y="154456"/>
            <a:ext cx="3145371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000" b="0" dirty="0" smtClean="0">
                <a:solidFill>
                  <a:srgbClr val="9F70DE"/>
                </a:solidFill>
              </a:rPr>
              <a:t>سامانه تشخیص موضوع و</a:t>
            </a:r>
            <a:r>
              <a:rPr lang="fa-IR" sz="1000" b="0" baseline="0" dirty="0" smtClean="0">
                <a:solidFill>
                  <a:srgbClr val="9F70DE"/>
                </a:solidFill>
              </a:rPr>
              <a:t> نوع پرسش</a:t>
            </a:r>
            <a:r>
              <a:rPr lang="en-US" sz="1000" b="0" baseline="0" dirty="0" smtClean="0">
                <a:solidFill>
                  <a:srgbClr val="9F70DE"/>
                </a:solidFill>
              </a:rPr>
              <a:t> </a:t>
            </a:r>
            <a:r>
              <a:rPr lang="fa-IR" sz="1000" b="0" baseline="0" dirty="0" smtClean="0">
                <a:solidFill>
                  <a:srgbClr val="9F70DE"/>
                </a:solidFill>
              </a:rPr>
              <a:t> </a:t>
            </a:r>
            <a:r>
              <a:rPr lang="fa-IR" sz="1000" b="1" baseline="0" dirty="0" smtClean="0">
                <a:solidFill>
                  <a:srgbClr val="9F70DE"/>
                </a:solidFill>
              </a:rPr>
              <a:t>  </a:t>
            </a:r>
            <a:r>
              <a:rPr lang="en-US" sz="1000" b="1" baseline="0" dirty="0" smtClean="0">
                <a:solidFill>
                  <a:srgbClr val="9F70DE"/>
                </a:solidFill>
              </a:rPr>
              <a:t> </a:t>
            </a:r>
            <a:r>
              <a:rPr lang="fa-IR" sz="1000" b="0" baseline="0" dirty="0" smtClean="0">
                <a:solidFill>
                  <a:schemeClr val="bg1">
                    <a:lumMod val="85000"/>
                  </a:schemeClr>
                </a:solidFill>
              </a:rPr>
              <a:t>امیراحمد حبیبی</a:t>
            </a:r>
            <a:endParaRPr lang="en-US" sz="1050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7041906" y="1611470"/>
            <a:ext cx="1892369" cy="1976465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پیاده‌سازی</a:t>
            </a:r>
          </a:p>
          <a:p>
            <a:pPr>
              <a:lnSpc>
                <a:spcPts val="3000"/>
              </a:lnSpc>
            </a:pPr>
            <a:r>
              <a:rPr lang="fa-IR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نـرم‌افــزار</a:t>
            </a:r>
          </a:p>
          <a:p>
            <a:pPr>
              <a:lnSpc>
                <a:spcPts val="3000"/>
              </a:lnSpc>
            </a:pPr>
            <a:r>
              <a:rPr lang="fa-IR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وب</a:t>
            </a:r>
          </a:p>
        </p:txBody>
      </p:sp>
      <p:sp>
        <p:nvSpPr>
          <p:cNvPr id="26" name="Isosceles Triangle 25"/>
          <p:cNvSpPr/>
          <p:nvPr/>
        </p:nvSpPr>
        <p:spPr>
          <a:xfrm rot="16200000">
            <a:off x="7888831" y="2696997"/>
            <a:ext cx="269543" cy="270036"/>
          </a:xfrm>
          <a:prstGeom prst="triangle">
            <a:avLst>
              <a:gd name="adj" fmla="val 100000"/>
            </a:avLst>
          </a:prstGeom>
          <a:solidFill>
            <a:srgbClr val="9F7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563849" y="754857"/>
            <a:ext cx="5799279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 smtClean="0">
                <a:solidFill>
                  <a:srgbClr val="9F70DE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طراحی رابط کاربری</a:t>
            </a:r>
            <a:endParaRPr lang="en-US" sz="3600" b="1" dirty="0">
              <a:solidFill>
                <a:srgbClr val="9F70DE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9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ّ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مـــــه‌ 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یـادگیـــری مـــدل‌ها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داده‌هــای آمــــوزش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ارزیــابی مــدل‌‌ها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پـیــاده‌ســـازی‌ها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نتیجـــه‌گیـــری</a:t>
            </a:r>
          </a:p>
        </p:txBody>
      </p:sp>
      <p:pic>
        <p:nvPicPr>
          <p:cNvPr id="24" name="Picture 23"/>
          <p:cNvPicPr/>
          <p:nvPr/>
        </p:nvPicPr>
        <p:blipFill rotWithShape="1">
          <a:blip r:embed="rId4"/>
          <a:srcRect t="28382" r="2141" b="8443"/>
          <a:stretch/>
        </p:blipFill>
        <p:spPr bwMode="auto">
          <a:xfrm>
            <a:off x="0" y="2767920"/>
            <a:ext cx="6832183" cy="24811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Text Placeholder 2"/>
          <p:cNvSpPr txBox="1">
            <a:spLocks/>
          </p:cNvSpPr>
          <p:nvPr/>
        </p:nvSpPr>
        <p:spPr>
          <a:xfrm>
            <a:off x="450791" y="1989952"/>
            <a:ext cx="5607794" cy="767762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fa-IR" sz="2000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انتخاب برچسب درست و ارائۀ بازخورد</a:t>
            </a:r>
            <a:endParaRPr lang="fa-IR" sz="1200" dirty="0" smtClean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5" name="Isosceles Triangle 24"/>
          <p:cNvSpPr/>
          <p:nvPr/>
        </p:nvSpPr>
        <p:spPr>
          <a:xfrm rot="5400000">
            <a:off x="6137189" y="2330446"/>
            <a:ext cx="142224" cy="138785"/>
          </a:xfrm>
          <a:prstGeom prst="triangle">
            <a:avLst>
              <a:gd name="adj" fmla="val 100000"/>
            </a:avLst>
          </a:prstGeom>
          <a:solidFill>
            <a:srgbClr val="9F7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6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623887" y="733426"/>
            <a:ext cx="7920037" cy="2876550"/>
          </a:xfrm>
          <a:prstGeom prst="rect">
            <a:avLst/>
          </a:prstGeom>
          <a:noFill/>
        </p:spPr>
        <p:txBody>
          <a:bodyPr anchor="t"/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10560"/>
              </a:lnSpc>
            </a:pPr>
            <a:r>
              <a:rPr lang="fa-IR" sz="3200" b="1" spc="-150" dirty="0" smtClean="0">
                <a:blipFill dpi="0" rotWithShape="1">
                  <a:blip r:embed="rId2"/>
                  <a:srcRect/>
                  <a:tile tx="-800100" ty="-2381250" sx="50000" sy="50000" flip="none" algn="tl"/>
                </a:blip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IRANSans" panose="020B0506030804020204" pitchFamily="34" charset="-78"/>
                <a:cs typeface="IRANSans" panose="020B0506030804020204" pitchFamily="34" charset="-78"/>
              </a:rPr>
              <a:t>بخش پایانی</a:t>
            </a:r>
            <a:r>
              <a:rPr lang="fa-IR" sz="4800" spc="-150" dirty="0" smtClean="0">
                <a:blipFill dpi="0" rotWithShape="1">
                  <a:blip r:embed="rId2"/>
                  <a:srcRect/>
                  <a:tile tx="-800100" ty="-2381250" sx="50000" sy="50000" flip="none" algn="tl"/>
                </a:blip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IRANSans" panose="020B0506030804020204" pitchFamily="34" charset="-78"/>
                <a:cs typeface="IRANSans" panose="020B0506030804020204" pitchFamily="34" charset="-78"/>
              </a:rPr>
              <a:t/>
            </a:r>
            <a:br>
              <a:rPr lang="fa-IR" sz="4800" spc="-150" dirty="0" smtClean="0">
                <a:blipFill dpi="0" rotWithShape="1">
                  <a:blip r:embed="rId2"/>
                  <a:srcRect/>
                  <a:tile tx="-800100" ty="-2381250" sx="50000" sy="50000" flip="none" algn="tl"/>
                </a:blip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IRANSans" panose="020B0506030804020204" pitchFamily="34" charset="-78"/>
                <a:cs typeface="IRANSans" panose="020B0506030804020204" pitchFamily="34" charset="-78"/>
              </a:rPr>
            </a:br>
            <a:r>
              <a:rPr lang="fa-IR" sz="8800" b="1" spc="-150" dirty="0" smtClean="0">
                <a:blipFill dpi="0" rotWithShape="1">
                  <a:blip r:embed="rId2"/>
                  <a:srcRect/>
                  <a:tile tx="-1949450" ty="-2457450" sx="50000" sy="50000" flip="none" algn="tl"/>
                </a:blip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IRANSans Black" panose="020B0506030804020204" pitchFamily="34" charset="-78"/>
                <a:cs typeface="IRANSans Black" panose="020B0506030804020204" pitchFamily="34" charset="-78"/>
              </a:rPr>
              <a:t>نتیجه</a:t>
            </a:r>
            <a:r>
              <a:rPr lang="fa-IR" sz="8800" b="1" spc="-150" dirty="0" smtClean="0">
                <a:blipFill dpi="0" rotWithShape="1">
                  <a:blip r:embed="rId2"/>
                  <a:srcRect/>
                  <a:tile tx="-800100" ty="-2381250" sx="50000" sy="50000" flip="none" algn="tl"/>
                </a:blip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IRANSans Black" panose="020B0506030804020204" pitchFamily="34" charset="-78"/>
                <a:cs typeface="IRANSans Black" panose="020B0506030804020204" pitchFamily="34" charset="-78"/>
              </a:rPr>
              <a:t>‌گیری</a:t>
            </a:r>
            <a:endParaRPr lang="en-US" sz="8800" b="1" spc="-150" dirty="0">
              <a:blipFill dpi="0" rotWithShape="1">
                <a:blip r:embed="rId2"/>
                <a:srcRect/>
                <a:tile tx="-800100" ty="-2381250" sx="50000" sy="50000" flip="none" algn="tl"/>
              </a:blipFill>
              <a:effectLst>
                <a:outerShdw blurRad="165100" dist="152400" dir="5400000" sx="99000" sy="99000" algn="t" rotWithShape="0">
                  <a:prstClr val="black">
                    <a:alpha val="39000"/>
                  </a:prstClr>
                </a:outerShdw>
              </a:effectLst>
              <a:latin typeface="IRANSans Black" panose="020B0506030804020204" pitchFamily="34" charset="-78"/>
              <a:cs typeface="IRANSans Black" panose="020B0506030804020204" pitchFamily="34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36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ّ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مـــــه‌ 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یـادگیـــری مـــدل‌ها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داده‌هــای آمــــوزش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ارزیــابی مــدل‌‌ها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پـیــاده‌ســـازی‌ها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نتیجـــه‌گیـــری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 smtClean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 smtClean="0"/>
              <a:t>دانشگاه صنعتی امیرکبیر  </a:t>
            </a:r>
            <a:endParaRPr lang="en-US" sz="1000" b="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5788904" y="154456"/>
            <a:ext cx="3145371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000" b="0" dirty="0" smtClean="0">
                <a:solidFill>
                  <a:srgbClr val="00B050"/>
                </a:solidFill>
              </a:rPr>
              <a:t>سامانه تشخیص موضوع و</a:t>
            </a:r>
            <a:r>
              <a:rPr lang="fa-IR" sz="1000" b="0" baseline="0" dirty="0" smtClean="0">
                <a:solidFill>
                  <a:srgbClr val="00B050"/>
                </a:solidFill>
              </a:rPr>
              <a:t> نوع پرسش</a:t>
            </a:r>
            <a:r>
              <a:rPr lang="en-US" sz="1000" b="0" baseline="0" dirty="0" smtClean="0">
                <a:solidFill>
                  <a:srgbClr val="00B050"/>
                </a:solidFill>
              </a:rPr>
              <a:t> </a:t>
            </a:r>
            <a:r>
              <a:rPr lang="fa-IR" sz="1000" b="0" baseline="0" dirty="0" smtClean="0">
                <a:solidFill>
                  <a:srgbClr val="00B050"/>
                </a:solidFill>
              </a:rPr>
              <a:t> </a:t>
            </a:r>
            <a:r>
              <a:rPr lang="fa-IR" sz="1000" b="1" baseline="0" dirty="0" smtClean="0">
                <a:solidFill>
                  <a:srgbClr val="00B050"/>
                </a:solidFill>
              </a:rPr>
              <a:t>  </a:t>
            </a:r>
            <a:r>
              <a:rPr lang="en-US" sz="1000" b="1" baseline="0" dirty="0" smtClean="0">
                <a:solidFill>
                  <a:srgbClr val="00B050"/>
                </a:solidFill>
              </a:rPr>
              <a:t> </a:t>
            </a:r>
            <a:r>
              <a:rPr lang="fa-IR" sz="1000" b="0" baseline="0" dirty="0" smtClean="0">
                <a:solidFill>
                  <a:schemeClr val="bg1">
                    <a:lumMod val="85000"/>
                  </a:schemeClr>
                </a:solidFill>
              </a:rPr>
              <a:t>امیراحمد حبیبی</a:t>
            </a:r>
            <a:endParaRPr lang="en-US" sz="1050" b="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Cross 14"/>
          <p:cNvSpPr/>
          <p:nvPr/>
        </p:nvSpPr>
        <p:spPr>
          <a:xfrm>
            <a:off x="1225118" y="1173366"/>
            <a:ext cx="372667" cy="372667"/>
          </a:xfrm>
          <a:prstGeom prst="plus">
            <a:avLst>
              <a:gd name="adj" fmla="val 3975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2"/>
          <p:cNvSpPr txBox="1">
            <a:spLocks/>
          </p:cNvSpPr>
          <p:nvPr/>
        </p:nvSpPr>
        <p:spPr>
          <a:xfrm>
            <a:off x="1263666" y="4165103"/>
            <a:ext cx="7258049" cy="437486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1800" b="1" dirty="0" smtClean="0">
                <a:solidFill>
                  <a:srgbClr val="00B05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IRANSans" panose="020B0506030804020204" pitchFamily="34" charset="-78"/>
                <a:cs typeface="IRANSans" panose="020B0506030804020204" pitchFamily="34" charset="-78"/>
              </a:rPr>
              <a:t>آنچه بدست آمده                        پیشنهادات </a:t>
            </a:r>
            <a:endParaRPr lang="en-US" sz="1800" b="1" dirty="0">
              <a:solidFill>
                <a:srgbClr val="00B05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0" name="Text Placeholder 2"/>
          <p:cNvSpPr txBox="1">
            <a:spLocks/>
          </p:cNvSpPr>
          <p:nvPr/>
        </p:nvSpPr>
        <p:spPr>
          <a:xfrm>
            <a:off x="5331237" y="4530924"/>
            <a:ext cx="2347949" cy="131945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r>
              <a:rPr lang="fa-IR" sz="1400" dirty="0" smtClean="0">
                <a:solidFill>
                  <a:schemeClr val="bg1">
                    <a:lumMod val="65000"/>
                  </a:schemeClr>
                </a:solidFill>
                <a:latin typeface="IRANSans Light" panose="020B0506030804020204" pitchFamily="34" charset="-78"/>
                <a:cs typeface="IRANSans Light" panose="020B0506030804020204" pitchFamily="34" charset="-78"/>
              </a:rPr>
              <a:t>این کار از نخستین تلاش‌ها در این حوزه بوده و درآن دقت پیش‌بینی قابل قبولی ارائه شده. هرچند همچنان نیاز به بهبود دیده می‌شود.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1516042" y="4538145"/>
            <a:ext cx="2347949" cy="131945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r>
              <a:rPr lang="fa-IR" sz="1400" dirty="0" smtClean="0">
                <a:solidFill>
                  <a:schemeClr val="bg1">
                    <a:lumMod val="65000"/>
                  </a:schemeClr>
                </a:solidFill>
                <a:latin typeface="IRANSans Light" panose="020B0506030804020204" pitchFamily="34" charset="-78"/>
                <a:cs typeface="IRANSans Light" panose="020B0506030804020204" pitchFamily="34" charset="-78"/>
              </a:rPr>
              <a:t>کار بر روی نحوه ساخت بردار پرسش همچنان می‌تواند راهگشا باشد. و البته جمع آوری دادۀ آموزش بیشتر و بهتر نیز لازم خواهد بود.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3009480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5651" y="671189"/>
            <a:ext cx="5214937" cy="900159"/>
          </a:xfrm>
        </p:spPr>
        <p:txBody>
          <a:bodyPr anchor="t"/>
          <a:lstStyle/>
          <a:p>
            <a:pPr algn="r" rtl="1">
              <a:lnSpc>
                <a:spcPct val="150000"/>
              </a:lnSpc>
            </a:pPr>
            <a:r>
              <a:rPr lang="fa-IR" sz="3200" b="1" spc="-150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منابع و مراجع</a:t>
            </a:r>
            <a:endParaRPr lang="en-US" sz="3200" b="1" spc="-150" dirty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766656"/>
            <a:ext cx="7886700" cy="4322996"/>
          </a:xfrm>
        </p:spPr>
        <p:txBody>
          <a:bodyPr/>
          <a:lstStyle/>
          <a:p>
            <a:pPr marL="457200" lvl="0" indent="-457200" algn="l" rtl="0">
              <a:buFont typeface="+mj-lt"/>
              <a:buAutoNum type="arabicPeriod"/>
            </a:pPr>
            <a:r>
              <a:rPr lang="en-US" sz="1400" dirty="0"/>
              <a:t>Figueroa, A. and Neumann, G., 2014. Category-specific models for ranking effective paraphrases in community question answering. </a:t>
            </a:r>
            <a:r>
              <a:rPr lang="en-US" sz="1400" i="1" dirty="0"/>
              <a:t>Expert Systems with Applications</a:t>
            </a:r>
            <a:r>
              <a:rPr lang="en-US" sz="1400" dirty="0"/>
              <a:t>, </a:t>
            </a:r>
            <a:r>
              <a:rPr lang="en-US" sz="1400" i="1" dirty="0"/>
              <a:t>41</a:t>
            </a:r>
            <a:r>
              <a:rPr lang="en-US" sz="1400" dirty="0"/>
              <a:t>(10), pp.4730-4742.</a:t>
            </a:r>
          </a:p>
          <a:p>
            <a:pPr marL="457200" lvl="0" indent="-457200" algn="l" rtl="0">
              <a:buFont typeface="+mj-lt"/>
              <a:buAutoNum type="arabicPeriod"/>
            </a:pPr>
            <a:r>
              <a:rPr lang="en-US" sz="1400" dirty="0"/>
              <a:t>Cao, X., Cong, G., Cui, B., Jensen, C.S. and Zhang, C., 2009, November. The use of categorization information in language models for question retrieval. In </a:t>
            </a:r>
            <a:r>
              <a:rPr lang="en-US" sz="1400" i="1" dirty="0"/>
              <a:t>Proceedings of the 18th ACM conference on Information and knowledge management</a:t>
            </a:r>
            <a:r>
              <a:rPr lang="en-US" sz="1400" dirty="0"/>
              <a:t> (pp. 265-274). ACM.</a:t>
            </a:r>
          </a:p>
          <a:p>
            <a:pPr marL="457200" lvl="0" indent="-457200" algn="l" rtl="0">
              <a:buFont typeface="+mj-lt"/>
              <a:buAutoNum type="arabicPeriod"/>
            </a:pPr>
            <a:r>
              <a:rPr lang="en-US" sz="1400" dirty="0"/>
              <a:t>Cao, X., Cong, G., Cui, B. and Jensen, C.S., 2010, April. A generalized framework of exploring category information for question retrieval in community question answer archives. In </a:t>
            </a:r>
            <a:r>
              <a:rPr lang="en-US" sz="1400" i="1" dirty="0"/>
              <a:t>Proceedings of the 19th international conference on World wide web</a:t>
            </a:r>
            <a:r>
              <a:rPr lang="en-US" sz="1400" dirty="0"/>
              <a:t> (pp. 201-210). ACM.</a:t>
            </a:r>
          </a:p>
          <a:p>
            <a:pPr marL="457200" lvl="0" indent="-457200" algn="l" rtl="0">
              <a:buFont typeface="+mj-lt"/>
              <a:buAutoNum type="arabicPeriod"/>
            </a:pPr>
            <a:r>
              <a:rPr lang="en-US" sz="1400" dirty="0"/>
              <a:t>Qu, B., Cong, G., Li, C., Sun, A. and Chen, H., 2012. An evaluation of classification models for question topic categorization. </a:t>
            </a:r>
            <a:r>
              <a:rPr lang="en-US" sz="1400" i="1" dirty="0"/>
              <a:t>Journal of the Association for Information Science and Technology</a:t>
            </a:r>
            <a:r>
              <a:rPr lang="en-US" sz="1400" dirty="0"/>
              <a:t>, </a:t>
            </a:r>
            <a:r>
              <a:rPr lang="en-US" sz="1400" i="1" dirty="0"/>
              <a:t>63</a:t>
            </a:r>
            <a:r>
              <a:rPr lang="en-US" sz="1400" dirty="0"/>
              <a:t>(5), pp.889-903. </a:t>
            </a:r>
          </a:p>
          <a:p>
            <a:pPr marL="457200" lvl="0" indent="-457200" algn="l" rtl="0">
              <a:buFont typeface="+mj-lt"/>
              <a:buAutoNum type="arabicPeriod"/>
            </a:pPr>
            <a:r>
              <a:rPr lang="en-US" sz="1400" dirty="0" err="1"/>
              <a:t>Hripcsak</a:t>
            </a:r>
            <a:r>
              <a:rPr lang="en-US" sz="1400" dirty="0"/>
              <a:t>, G. and Rothschild, A.S., 2005. Agreement, the f-measure, and reliability in information retrieval. </a:t>
            </a:r>
            <a:r>
              <a:rPr lang="en-US" sz="1400" i="1" dirty="0"/>
              <a:t>Journal of the American Medical Informatics Association</a:t>
            </a:r>
            <a:r>
              <a:rPr lang="en-US" sz="1400" dirty="0"/>
              <a:t>, </a:t>
            </a:r>
            <a:r>
              <a:rPr lang="en-US" sz="1400" i="1" dirty="0"/>
              <a:t>12</a:t>
            </a:r>
            <a:r>
              <a:rPr lang="en-US" sz="1400" dirty="0"/>
              <a:t>(3), pp.296-298. </a:t>
            </a:r>
          </a:p>
          <a:p>
            <a:pPr marL="457200" lvl="0" indent="-457200" algn="l" rtl="0">
              <a:buFont typeface="+mj-lt"/>
              <a:buAutoNum type="arabicPeriod"/>
            </a:pPr>
            <a:r>
              <a:rPr lang="en-US" sz="1400" dirty="0"/>
              <a:t>Read, J., </a:t>
            </a:r>
            <a:r>
              <a:rPr lang="en-US" sz="1400" dirty="0" err="1"/>
              <a:t>Reutemann</a:t>
            </a:r>
            <a:r>
              <a:rPr lang="en-US" sz="1400" dirty="0"/>
              <a:t>, P., </a:t>
            </a:r>
            <a:r>
              <a:rPr lang="en-US" sz="1400" dirty="0" err="1"/>
              <a:t>Pfahringer</a:t>
            </a:r>
            <a:r>
              <a:rPr lang="en-US" sz="1400" dirty="0"/>
              <a:t>, B. and Holmes, G., 2016. Meka: a multi-label/multi-target extension to </a:t>
            </a:r>
            <a:r>
              <a:rPr lang="en-US" sz="1400" dirty="0" err="1"/>
              <a:t>weka</a:t>
            </a:r>
            <a:r>
              <a:rPr lang="en-US" sz="1400" dirty="0"/>
              <a:t>. </a:t>
            </a:r>
            <a:r>
              <a:rPr lang="en-US" sz="1400" i="1" dirty="0"/>
              <a:t>The Journal of Machine Learning Research</a:t>
            </a:r>
            <a:r>
              <a:rPr lang="en-US" sz="1400" dirty="0"/>
              <a:t>, </a:t>
            </a:r>
            <a:r>
              <a:rPr lang="en-US" sz="1400" i="1" dirty="0"/>
              <a:t>17</a:t>
            </a:r>
            <a:r>
              <a:rPr lang="en-US" sz="1400" dirty="0"/>
              <a:t>(1), pp.667-671.</a:t>
            </a:r>
          </a:p>
          <a:p>
            <a:pPr marL="457200" lvl="0" indent="-457200" algn="l" rtl="0">
              <a:buFont typeface="+mj-lt"/>
              <a:buAutoNum type="arabicPeriod"/>
            </a:pPr>
            <a:r>
              <a:rPr lang="en-US" sz="1400" dirty="0" err="1"/>
              <a:t>Mikolov</a:t>
            </a:r>
            <a:r>
              <a:rPr lang="en-US" sz="1400" dirty="0"/>
              <a:t>, T., Chen, K., </a:t>
            </a:r>
            <a:r>
              <a:rPr lang="en-US" sz="1400" dirty="0" err="1"/>
              <a:t>Corrado</a:t>
            </a:r>
            <a:r>
              <a:rPr lang="en-US" sz="1400" dirty="0"/>
              <a:t>, G. and Dean, J., 2013. Efficient estimation of word representations in vector space. </a:t>
            </a:r>
            <a:r>
              <a:rPr lang="en-US" sz="1400" i="1" dirty="0" err="1"/>
              <a:t>arXiv</a:t>
            </a:r>
            <a:r>
              <a:rPr lang="en-US" sz="1400" i="1" dirty="0"/>
              <a:t> preprint arXiv:1301.3781</a:t>
            </a:r>
            <a:r>
              <a:rPr lang="en-US" sz="1400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37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 smtClean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 smtClean="0"/>
              <a:t>دانشگاه صنعتی امیرکبیر  </a:t>
            </a:r>
            <a:endParaRPr lang="en-US" sz="1000" b="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788904" y="154456"/>
            <a:ext cx="3145371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000" b="0" dirty="0" smtClean="0">
                <a:solidFill>
                  <a:srgbClr val="00B050"/>
                </a:solidFill>
              </a:rPr>
              <a:t>سامانه تشخیص موضوع و</a:t>
            </a:r>
            <a:r>
              <a:rPr lang="fa-IR" sz="1000" b="0" baseline="0" dirty="0" smtClean="0">
                <a:solidFill>
                  <a:srgbClr val="00B050"/>
                </a:solidFill>
              </a:rPr>
              <a:t> نوع پرسش</a:t>
            </a:r>
            <a:r>
              <a:rPr lang="en-US" sz="1000" b="0" baseline="0" dirty="0" smtClean="0">
                <a:solidFill>
                  <a:srgbClr val="00B050"/>
                </a:solidFill>
              </a:rPr>
              <a:t> </a:t>
            </a:r>
            <a:r>
              <a:rPr lang="fa-IR" sz="1000" b="0" baseline="0" dirty="0" smtClean="0">
                <a:solidFill>
                  <a:srgbClr val="00B050"/>
                </a:solidFill>
              </a:rPr>
              <a:t> </a:t>
            </a:r>
            <a:r>
              <a:rPr lang="fa-IR" sz="1000" b="1" baseline="0" dirty="0" smtClean="0">
                <a:solidFill>
                  <a:srgbClr val="00B050"/>
                </a:solidFill>
              </a:rPr>
              <a:t>  </a:t>
            </a:r>
            <a:r>
              <a:rPr lang="en-US" sz="1000" b="1" baseline="0" dirty="0" smtClean="0">
                <a:solidFill>
                  <a:srgbClr val="00B050"/>
                </a:solidFill>
              </a:rPr>
              <a:t> </a:t>
            </a:r>
            <a:r>
              <a:rPr lang="fa-IR" sz="1000" b="0" baseline="0" dirty="0" smtClean="0">
                <a:solidFill>
                  <a:schemeClr val="bg1">
                    <a:lumMod val="85000"/>
                  </a:schemeClr>
                </a:solidFill>
              </a:rPr>
              <a:t>امیراحمد حبیبی</a:t>
            </a:r>
            <a:endParaRPr lang="en-US" sz="1050" b="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Cross 11"/>
          <p:cNvSpPr/>
          <p:nvPr/>
        </p:nvSpPr>
        <p:spPr>
          <a:xfrm>
            <a:off x="5992524" y="1032589"/>
            <a:ext cx="372667" cy="372667"/>
          </a:xfrm>
          <a:prstGeom prst="plus">
            <a:avLst>
              <a:gd name="adj" fmla="val 3975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/>
          <p:cNvSpPr/>
          <p:nvPr/>
        </p:nvSpPr>
        <p:spPr>
          <a:xfrm>
            <a:off x="6178858" y="748601"/>
            <a:ext cx="372667" cy="372667"/>
          </a:xfrm>
          <a:prstGeom prst="plus">
            <a:avLst>
              <a:gd name="adj" fmla="val 3975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6683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5651" y="671189"/>
            <a:ext cx="5214937" cy="900159"/>
          </a:xfrm>
        </p:spPr>
        <p:txBody>
          <a:bodyPr anchor="t"/>
          <a:lstStyle/>
          <a:p>
            <a:pPr algn="r" rtl="1">
              <a:lnSpc>
                <a:spcPct val="150000"/>
              </a:lnSpc>
            </a:pPr>
            <a:r>
              <a:rPr lang="fa-IR" sz="3200" b="1" spc="-150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منابع و مراجع</a:t>
            </a:r>
            <a:endParaRPr lang="en-US" sz="3200" b="1" spc="-150" dirty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1766656"/>
            <a:ext cx="7886700" cy="4322996"/>
          </a:xfrm>
        </p:spPr>
        <p:txBody>
          <a:bodyPr/>
          <a:lstStyle/>
          <a:p>
            <a:pPr marL="457200" lvl="0" indent="-457200" algn="l" rtl="0">
              <a:buFont typeface="+mj-lt"/>
              <a:buAutoNum type="arabicPeriod" startAt="8"/>
            </a:pPr>
            <a:r>
              <a:rPr lang="en-US" sz="1400" dirty="0" smtClean="0"/>
              <a:t>Russell</a:t>
            </a:r>
            <a:r>
              <a:rPr lang="en-US" sz="1400" dirty="0"/>
              <a:t>, S.J. and </a:t>
            </a:r>
            <a:r>
              <a:rPr lang="en-US" sz="1400" dirty="0" err="1"/>
              <a:t>Norvig</a:t>
            </a:r>
            <a:r>
              <a:rPr lang="en-US" sz="1400" dirty="0"/>
              <a:t>, P., 2016. </a:t>
            </a:r>
            <a:r>
              <a:rPr lang="en-US" sz="1400" i="1" dirty="0"/>
              <a:t>Artificial intelligence: a modern approach</a:t>
            </a:r>
            <a:r>
              <a:rPr lang="en-US" sz="1400" dirty="0"/>
              <a:t>. Malaysia; Pearson Education Limited,.</a:t>
            </a:r>
          </a:p>
          <a:p>
            <a:pPr marL="457200" lvl="0" indent="-457200" algn="l" rtl="0">
              <a:buFont typeface="+mj-lt"/>
              <a:buAutoNum type="arabicPeriod" startAt="8"/>
            </a:pPr>
            <a:r>
              <a:rPr lang="en-US" sz="1400" dirty="0"/>
              <a:t>Cortes, C. and </a:t>
            </a:r>
            <a:r>
              <a:rPr lang="en-US" sz="1400" dirty="0" err="1"/>
              <a:t>Vapnik</a:t>
            </a:r>
            <a:r>
              <a:rPr lang="en-US" sz="1400" dirty="0"/>
              <a:t>, V., 1995. Support-vector networks. </a:t>
            </a:r>
            <a:r>
              <a:rPr lang="en-US" sz="1400" i="1" dirty="0"/>
              <a:t>Machine learning</a:t>
            </a:r>
            <a:r>
              <a:rPr lang="en-US" sz="1400" dirty="0"/>
              <a:t>, </a:t>
            </a:r>
            <a:r>
              <a:rPr lang="en-US" sz="1400" i="1" dirty="0"/>
              <a:t>20</a:t>
            </a:r>
            <a:r>
              <a:rPr lang="en-US" sz="1400" dirty="0"/>
              <a:t>(3), pp.273-297.  </a:t>
            </a:r>
          </a:p>
          <a:p>
            <a:pPr marL="457200" lvl="0" indent="-457200" algn="l" rtl="0">
              <a:buFont typeface="+mj-lt"/>
              <a:buAutoNum type="arabicPeriod" startAt="8"/>
            </a:pPr>
            <a:r>
              <a:rPr lang="en-US" sz="1400" dirty="0" err="1"/>
              <a:t>Boser</a:t>
            </a:r>
            <a:r>
              <a:rPr lang="en-US" sz="1400" dirty="0"/>
              <a:t>, B.E., </a:t>
            </a:r>
            <a:r>
              <a:rPr lang="en-US" sz="1400" dirty="0" err="1"/>
              <a:t>Guyon</a:t>
            </a:r>
            <a:r>
              <a:rPr lang="en-US" sz="1400" dirty="0"/>
              <a:t>, I.M. and </a:t>
            </a:r>
            <a:r>
              <a:rPr lang="en-US" sz="1400" dirty="0" err="1"/>
              <a:t>Vapnik</a:t>
            </a:r>
            <a:r>
              <a:rPr lang="en-US" sz="1400" dirty="0"/>
              <a:t>, V.N., 1992, July. A training algorithm for optimal margin classifiers. In </a:t>
            </a:r>
            <a:r>
              <a:rPr lang="en-US" sz="1400" i="1" dirty="0"/>
              <a:t>Proceedings of the fifth annual workshop on Computational learning theory</a:t>
            </a:r>
            <a:r>
              <a:rPr lang="en-US" sz="1400" dirty="0"/>
              <a:t> (pp. 144-152). ACM.</a:t>
            </a:r>
          </a:p>
          <a:p>
            <a:pPr marL="457200" lvl="0" indent="-457200" algn="l" rtl="0">
              <a:buFont typeface="+mj-lt"/>
              <a:buAutoNum type="arabicPeriod" startAt="8"/>
            </a:pPr>
            <a:r>
              <a:rPr lang="en-US" sz="1400" dirty="0"/>
              <a:t>Platt, J., 1998. Sequential minimal optimization: A fast algorithm for training support vector machines.</a:t>
            </a:r>
          </a:p>
          <a:p>
            <a:pPr marL="457200" lvl="0" indent="-457200" algn="l" rtl="0">
              <a:buFont typeface="+mj-lt"/>
              <a:buAutoNum type="arabicPeriod" startAt="8"/>
            </a:pPr>
            <a:r>
              <a:rPr lang="en-US" sz="1400" dirty="0"/>
              <a:t>Ho, T.K., 1995, August. Random decision forests. In </a:t>
            </a:r>
            <a:r>
              <a:rPr lang="en-US" sz="1400" i="1" dirty="0"/>
              <a:t>Document analysis and recognition, 1995., proceedings of the third international conference on</a:t>
            </a:r>
            <a:r>
              <a:rPr lang="en-US" sz="1400" dirty="0"/>
              <a:t> (Vol. 1, pp. 278-282). IEEE.</a:t>
            </a:r>
          </a:p>
          <a:p>
            <a:pPr marL="457200" lvl="0" indent="-457200" algn="l" rtl="0">
              <a:buFont typeface="+mj-lt"/>
              <a:buAutoNum type="arabicPeriod" startAt="8"/>
            </a:pPr>
            <a:r>
              <a:rPr lang="en-US" sz="1400" dirty="0"/>
              <a:t>Shannon, C.E., 1948. A mathematical theory of communication. </a:t>
            </a:r>
            <a:r>
              <a:rPr lang="en-US" sz="1400" i="1" dirty="0"/>
              <a:t>Bell system technical journal</a:t>
            </a:r>
            <a:r>
              <a:rPr lang="en-US" sz="1400" dirty="0"/>
              <a:t>, </a:t>
            </a:r>
            <a:r>
              <a:rPr lang="en-US" sz="1400" i="1" dirty="0"/>
              <a:t>27</a:t>
            </a:r>
            <a:r>
              <a:rPr lang="en-US" sz="1400" dirty="0"/>
              <a:t>(3), pp.379-423.</a:t>
            </a:r>
          </a:p>
          <a:p>
            <a:pPr marL="457200" lvl="0" indent="-457200" algn="l" rtl="0">
              <a:buFont typeface="+mj-lt"/>
              <a:buAutoNum type="arabicPeriod" startAt="8"/>
            </a:pPr>
            <a:r>
              <a:rPr lang="en-US" sz="1400" dirty="0" err="1"/>
              <a:t>Levandowsky</a:t>
            </a:r>
            <a:r>
              <a:rPr lang="en-US" sz="1400" dirty="0"/>
              <a:t>, M. and Winter, D., 1971. Distance between sets. </a:t>
            </a:r>
            <a:r>
              <a:rPr lang="en-US" sz="1400" i="1" dirty="0"/>
              <a:t>Nature</a:t>
            </a:r>
            <a:r>
              <a:rPr lang="en-US" sz="1400" dirty="0"/>
              <a:t>, </a:t>
            </a:r>
            <a:r>
              <a:rPr lang="en-US" sz="1400" i="1" dirty="0"/>
              <a:t>234</a:t>
            </a:r>
            <a:r>
              <a:rPr lang="en-US" sz="1400" dirty="0"/>
              <a:t>(5323), p.34.</a:t>
            </a:r>
          </a:p>
          <a:p>
            <a:pPr marL="457200" lvl="0" indent="-457200" algn="l" rtl="0">
              <a:buFont typeface="+mj-lt"/>
              <a:buAutoNum type="arabicPeriod" startAt="8"/>
            </a:pPr>
            <a:r>
              <a:rPr lang="en-US" sz="1400" dirty="0"/>
              <a:t>Hamming, R.W., 1950. Error detecting and error correcting codes. </a:t>
            </a:r>
            <a:r>
              <a:rPr lang="en-US" sz="1400" i="1" dirty="0"/>
              <a:t>Bell Labs Technical Journal</a:t>
            </a:r>
            <a:r>
              <a:rPr lang="en-US" sz="1400" dirty="0"/>
              <a:t>, </a:t>
            </a:r>
            <a:r>
              <a:rPr lang="en-US" sz="1400" i="1" dirty="0"/>
              <a:t>29</a:t>
            </a:r>
            <a:r>
              <a:rPr lang="en-US" sz="1400" dirty="0"/>
              <a:t>(2), pp.147-160.</a:t>
            </a:r>
          </a:p>
          <a:p>
            <a:pPr marL="457200" indent="-457200" algn="l" rtl="0">
              <a:buFont typeface="+mj-lt"/>
              <a:buAutoNum type="arabicPeriod" startAt="8"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38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 smtClean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 smtClean="0"/>
              <a:t>دانشگاه صنعتی امیرکبیر  </a:t>
            </a:r>
            <a:endParaRPr lang="en-US" sz="1000" b="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788904" y="154456"/>
            <a:ext cx="3145371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000" b="0" dirty="0" smtClean="0">
                <a:solidFill>
                  <a:srgbClr val="00B050"/>
                </a:solidFill>
              </a:rPr>
              <a:t>سامانه تشخیص موضوع و</a:t>
            </a:r>
            <a:r>
              <a:rPr lang="fa-IR" sz="1000" b="0" baseline="0" dirty="0" smtClean="0">
                <a:solidFill>
                  <a:srgbClr val="00B050"/>
                </a:solidFill>
              </a:rPr>
              <a:t> نوع پرسش</a:t>
            </a:r>
            <a:r>
              <a:rPr lang="en-US" sz="1000" b="0" baseline="0" dirty="0" smtClean="0">
                <a:solidFill>
                  <a:srgbClr val="00B050"/>
                </a:solidFill>
              </a:rPr>
              <a:t> </a:t>
            </a:r>
            <a:r>
              <a:rPr lang="fa-IR" sz="1000" b="0" baseline="0" dirty="0" smtClean="0">
                <a:solidFill>
                  <a:srgbClr val="00B050"/>
                </a:solidFill>
              </a:rPr>
              <a:t> </a:t>
            </a:r>
            <a:r>
              <a:rPr lang="fa-IR" sz="1000" b="1" baseline="0" dirty="0" smtClean="0">
                <a:solidFill>
                  <a:srgbClr val="00B050"/>
                </a:solidFill>
              </a:rPr>
              <a:t>  </a:t>
            </a:r>
            <a:r>
              <a:rPr lang="en-US" sz="1000" b="1" baseline="0" dirty="0" smtClean="0">
                <a:solidFill>
                  <a:srgbClr val="00B050"/>
                </a:solidFill>
              </a:rPr>
              <a:t> </a:t>
            </a:r>
            <a:r>
              <a:rPr lang="fa-IR" sz="1000" b="0" baseline="0" dirty="0" smtClean="0">
                <a:solidFill>
                  <a:schemeClr val="bg1">
                    <a:lumMod val="85000"/>
                  </a:schemeClr>
                </a:solidFill>
              </a:rPr>
              <a:t>امیراحمد حبیبی</a:t>
            </a:r>
            <a:endParaRPr lang="en-US" sz="1050" b="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Cross 8"/>
          <p:cNvSpPr/>
          <p:nvPr/>
        </p:nvSpPr>
        <p:spPr>
          <a:xfrm>
            <a:off x="5992524" y="1032589"/>
            <a:ext cx="372667" cy="372667"/>
          </a:xfrm>
          <a:prstGeom prst="plus">
            <a:avLst>
              <a:gd name="adj" fmla="val 3975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/>
          <p:cNvSpPr/>
          <p:nvPr/>
        </p:nvSpPr>
        <p:spPr>
          <a:xfrm>
            <a:off x="6178858" y="748601"/>
            <a:ext cx="372667" cy="372667"/>
          </a:xfrm>
          <a:prstGeom prst="plus">
            <a:avLst>
              <a:gd name="adj" fmla="val 3975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60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0" r="12670"/>
          <a:stretch/>
        </p:blipFill>
        <p:spPr>
          <a:xfrm>
            <a:off x="0" y="0"/>
            <a:ext cx="9134375" cy="688290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9625" y="-24905"/>
            <a:ext cx="9144000" cy="6976121"/>
          </a:xfrm>
          <a:prstGeom prst="rect">
            <a:avLst/>
          </a:prstGeom>
          <a:solidFill>
            <a:srgbClr val="262626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650907" y="1628327"/>
            <a:ext cx="1822935" cy="450892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fa-IR" sz="28700" dirty="0" smtClean="0">
                <a:solidFill>
                  <a:schemeClr val="bg1">
                    <a:alpha val="75000"/>
                  </a:schemeClr>
                </a:solidFill>
                <a:latin typeface="IRANSans" panose="02040503050201020203" pitchFamily="18" charset="-78"/>
                <a:ea typeface="Noto Sans" panose="020B0502040504020204" pitchFamily="34" charset="0"/>
                <a:cs typeface="IRANSans" panose="02040503050201020203" pitchFamily="18" charset="-78"/>
              </a:rPr>
              <a:t>؟</a:t>
            </a:r>
            <a:endParaRPr lang="en-US" sz="4000" dirty="0">
              <a:solidFill>
                <a:schemeClr val="bg1">
                  <a:alpha val="7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705600"/>
            <a:ext cx="0" cy="63500"/>
          </a:xfrm>
          <a:prstGeom prst="rect">
            <a:avLst/>
          </a:prstGeom>
          <a:solidFill>
            <a:srgbClr val="64646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/>
          <p:cNvSpPr/>
          <p:nvPr/>
        </p:nvSpPr>
        <p:spPr>
          <a:xfrm rot="2700000">
            <a:off x="1189608" y="1738513"/>
            <a:ext cx="372667" cy="372667"/>
          </a:xfrm>
          <a:prstGeom prst="plus">
            <a:avLst>
              <a:gd name="adj" fmla="val 39751"/>
            </a:avLst>
          </a:prstGeom>
          <a:solidFill>
            <a:srgbClr val="00B05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/>
          <p:cNvSpPr/>
          <p:nvPr/>
        </p:nvSpPr>
        <p:spPr>
          <a:xfrm rot="18900000">
            <a:off x="7139221" y="1078341"/>
            <a:ext cx="846506" cy="846506"/>
          </a:xfrm>
          <a:prstGeom prst="plus">
            <a:avLst>
              <a:gd name="adj" fmla="val 39751"/>
            </a:avLst>
          </a:prstGeom>
          <a:solidFill>
            <a:srgbClr val="00B05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/>
          <p:cNvSpPr/>
          <p:nvPr/>
        </p:nvSpPr>
        <p:spPr>
          <a:xfrm rot="2700000">
            <a:off x="3244799" y="5530787"/>
            <a:ext cx="574025" cy="574025"/>
          </a:xfrm>
          <a:prstGeom prst="plus">
            <a:avLst>
              <a:gd name="adj" fmla="val 39751"/>
            </a:avLst>
          </a:prstGeom>
          <a:solidFill>
            <a:srgbClr val="00B05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0318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4" r="34547"/>
          <a:stretch/>
        </p:blipFill>
        <p:spPr>
          <a:xfrm>
            <a:off x="3971924" y="0"/>
            <a:ext cx="5172075" cy="6486597"/>
          </a:xfrm>
          <a:prstGeom prst="rect">
            <a:avLst/>
          </a:prstGeom>
          <a:effectLst/>
        </p:spPr>
      </p:pic>
      <p:sp>
        <p:nvSpPr>
          <p:cNvPr id="13" name="Rectangle 12"/>
          <p:cNvSpPr/>
          <p:nvPr/>
        </p:nvSpPr>
        <p:spPr>
          <a:xfrm>
            <a:off x="4448175" y="0"/>
            <a:ext cx="4695824" cy="184785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71000"/>
                </a:schemeClr>
              </a:gs>
              <a:gs pos="100000">
                <a:srgbClr val="00000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sp>
        <p:nvSpPr>
          <p:cNvPr id="16" name="Rectangle 15"/>
          <p:cNvSpPr/>
          <p:nvPr/>
        </p:nvSpPr>
        <p:spPr>
          <a:xfrm>
            <a:off x="4595060" y="0"/>
            <a:ext cx="4548939" cy="6353175"/>
          </a:xfrm>
          <a:prstGeom prst="rect">
            <a:avLst/>
          </a:prstGeom>
          <a:solidFill>
            <a:schemeClr val="tx1">
              <a:lumMod val="75000"/>
              <a:lumOff val="2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1" name="Rectangle 10"/>
          <p:cNvSpPr/>
          <p:nvPr/>
        </p:nvSpPr>
        <p:spPr>
          <a:xfrm>
            <a:off x="-1" y="0"/>
            <a:ext cx="4595061" cy="64865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03200" dist="38100" sx="104000" sy="1040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7725" y="1028701"/>
            <a:ext cx="2605161" cy="4352924"/>
          </a:xfrm>
        </p:spPr>
        <p:txBody>
          <a:bodyPr/>
          <a:lstStyle/>
          <a:p>
            <a:pPr rtl="1">
              <a:lnSpc>
                <a:spcPct val="100000"/>
              </a:lnSpc>
            </a:pPr>
            <a:r>
              <a:rPr lang="fa-IR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منبع مهم دریافت اطلاعات در بستر وب</a:t>
            </a:r>
          </a:p>
          <a:p>
            <a:pPr rtl="1">
              <a:lnSpc>
                <a:spcPct val="100000"/>
              </a:lnSpc>
            </a:pPr>
            <a:endParaRPr lang="en-US" sz="1100" spc="-100" dirty="0" smtClean="0">
              <a:solidFill>
                <a:schemeClr val="tx1">
                  <a:lumMod val="75000"/>
                  <a:lumOff val="2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rtl="1">
              <a:lnSpc>
                <a:spcPct val="100000"/>
              </a:lnSpc>
            </a:pPr>
            <a:r>
              <a:rPr lang="fa-IR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حجم بالای پرسش‌ها و افزایش روز افزونش</a:t>
            </a:r>
          </a:p>
          <a:p>
            <a:pPr rtl="1">
              <a:lnSpc>
                <a:spcPct val="100000"/>
              </a:lnSpc>
            </a:pPr>
            <a:endParaRPr lang="fa-IR" sz="1100" spc="-100" dirty="0" smtClean="0">
              <a:solidFill>
                <a:schemeClr val="tx1">
                  <a:lumMod val="75000"/>
                  <a:lumOff val="2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rtl="1">
              <a:lnSpc>
                <a:spcPct val="100000"/>
              </a:lnSpc>
            </a:pPr>
            <a:r>
              <a:rPr lang="fa-IR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لزوم بازیابی و جستجو میان پرسش‌ها </a:t>
            </a:r>
          </a:p>
          <a:p>
            <a:pPr rtl="1">
              <a:lnSpc>
                <a:spcPct val="100000"/>
              </a:lnSpc>
            </a:pPr>
            <a:endParaRPr lang="fa-IR" sz="1100" spc="-100" dirty="0" smtClean="0">
              <a:solidFill>
                <a:schemeClr val="tx1">
                  <a:lumMod val="75000"/>
                  <a:lumOff val="2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rtl="1">
              <a:lnSpc>
                <a:spcPct val="100000"/>
              </a:lnSpc>
            </a:pPr>
            <a:r>
              <a:rPr lang="fa-IR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اهمیت دسته‌بندی پرسش‌ها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1700" y="1590675"/>
            <a:ext cx="1866900" cy="2678226"/>
          </a:xfrm>
        </p:spPr>
        <p:txBody>
          <a:bodyPr anchor="t"/>
          <a:lstStyle/>
          <a:p>
            <a:pPr algn="just" rtl="1">
              <a:lnSpc>
                <a:spcPct val="100000"/>
              </a:lnSpc>
            </a:pPr>
            <a:r>
              <a:rPr lang="fa-IR" sz="4800" b="1" spc="-150" dirty="0" smtClean="0">
                <a:solidFill>
                  <a:schemeClr val="bg1"/>
                </a:solidFill>
                <a:effectLst>
                  <a:outerShdw blurRad="254000" dist="114300" dir="5400000" sx="101000" sy="101000" algn="t" rotWithShape="0">
                    <a:prstClr val="black"/>
                  </a:outerShdw>
                </a:effectLst>
                <a:latin typeface="IRANSans" panose="020B0506030804020204" pitchFamily="34" charset="-78"/>
                <a:cs typeface="IRANSans" panose="020B0506030804020204" pitchFamily="34" charset="-78"/>
              </a:rPr>
              <a:t>پرسش </a:t>
            </a:r>
            <a:br>
              <a:rPr lang="fa-IR" sz="4800" b="1" spc="-150" dirty="0" smtClean="0">
                <a:solidFill>
                  <a:schemeClr val="bg1"/>
                </a:solidFill>
                <a:effectLst>
                  <a:outerShdw blurRad="254000" dist="114300" dir="5400000" sx="101000" sy="101000" algn="t" rotWithShape="0">
                    <a:prstClr val="black"/>
                  </a:outerShdw>
                </a:effectLst>
                <a:latin typeface="IRANSans" panose="020B0506030804020204" pitchFamily="34" charset="-78"/>
                <a:cs typeface="IRANSans" panose="020B0506030804020204" pitchFamily="34" charset="-78"/>
              </a:rPr>
            </a:br>
            <a:r>
              <a:rPr lang="fa-IR" sz="4800" b="1" spc="-150" dirty="0" smtClean="0">
                <a:solidFill>
                  <a:schemeClr val="bg1"/>
                </a:solidFill>
                <a:effectLst>
                  <a:outerShdw blurRad="254000" dist="114300" dir="5400000" sx="101000" sy="101000" algn="t" rotWithShape="0">
                    <a:prstClr val="black"/>
                  </a:outerShdw>
                </a:effectLst>
                <a:latin typeface="IRANSans" panose="020B0506030804020204" pitchFamily="34" charset="-78"/>
                <a:cs typeface="IRANSans" panose="020B0506030804020204" pitchFamily="34" charset="-78"/>
              </a:rPr>
              <a:t>و</a:t>
            </a:r>
            <a:r>
              <a:rPr lang="fa-IR" sz="3600" b="1" spc="-150" dirty="0" smtClean="0">
                <a:solidFill>
                  <a:schemeClr val="bg1"/>
                </a:solidFill>
                <a:effectLst>
                  <a:outerShdw blurRad="254000" dist="114300" dir="5400000" sx="101000" sy="101000" algn="t" rotWithShape="0">
                    <a:prstClr val="black"/>
                  </a:outerShdw>
                </a:effectLst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4800" b="1" spc="-150" dirty="0" smtClean="0">
                <a:solidFill>
                  <a:schemeClr val="bg1"/>
                </a:solidFill>
                <a:effectLst>
                  <a:outerShdw blurRad="254000" dist="114300" dir="5400000" sx="101000" sy="101000" algn="t" rotWithShape="0">
                    <a:prstClr val="black"/>
                  </a:outerShdw>
                </a:effectLst>
                <a:latin typeface="IRANSans" panose="020B0506030804020204" pitchFamily="34" charset="-78"/>
                <a:cs typeface="IRANSans" panose="020B0506030804020204" pitchFamily="34" charset="-78"/>
              </a:rPr>
              <a:t>پاسخ </a:t>
            </a:r>
            <a:br>
              <a:rPr lang="fa-IR" sz="4800" b="1" spc="-150" dirty="0" smtClean="0">
                <a:solidFill>
                  <a:schemeClr val="bg1"/>
                </a:solidFill>
                <a:effectLst>
                  <a:outerShdw blurRad="254000" dist="114300" dir="5400000" sx="101000" sy="101000" algn="t" rotWithShape="0">
                    <a:prstClr val="black"/>
                  </a:outerShdw>
                </a:effectLst>
                <a:latin typeface="IRANSans" panose="020B0506030804020204" pitchFamily="34" charset="-78"/>
                <a:cs typeface="IRANSans" panose="020B0506030804020204" pitchFamily="34" charset="-78"/>
              </a:rPr>
            </a:br>
            <a:r>
              <a:rPr lang="fa-IR" sz="4800" b="1" spc="-150" dirty="0" smtClean="0">
                <a:solidFill>
                  <a:schemeClr val="bg1"/>
                </a:solidFill>
                <a:effectLst>
                  <a:outerShdw blurRad="254000" dist="114300" dir="5400000" sx="101000" sy="101000" algn="t" rotWithShape="0">
                    <a:prstClr val="black"/>
                  </a:outerShdw>
                </a:effectLst>
                <a:latin typeface="IRANSans" panose="020B0506030804020204" pitchFamily="34" charset="-78"/>
                <a:cs typeface="IRANSans" panose="020B0506030804020204" pitchFamily="34" charset="-78"/>
              </a:rPr>
              <a:t>انجمنی</a:t>
            </a:r>
            <a:endParaRPr lang="en-US" sz="19900" b="1" spc="-150" dirty="0">
              <a:solidFill>
                <a:schemeClr val="bg1"/>
              </a:solidFill>
              <a:effectLst>
                <a:outerShdw blurRad="254000" dist="114300" dir="5400000" sx="101000" sy="101000" algn="t" rotWithShape="0">
                  <a:prstClr val="black"/>
                </a:outerShdw>
              </a:effectLst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مـقــد</a:t>
            </a:r>
            <a:r>
              <a:rPr lang="fa-IR" sz="1200" b="1" dirty="0">
                <a:latin typeface="IRANSans" panose="020B0506030804020204" pitchFamily="34" charset="-78"/>
                <a:cs typeface="IRANSans" panose="020B0506030804020204" pitchFamily="34" charset="-78"/>
              </a:rPr>
              <a:t>ّ</a:t>
            </a: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مـــــه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 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یـادگیـــری مـــدل‌ها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داده‌هــای آمــــوزش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ارزیــابی مــدل‌‌ها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پـیــاده‌ســـازی‌ها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نتیجـــه‌گیـــری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 smtClean="0">
                <a:solidFill>
                  <a:schemeClr val="bg1">
                    <a:lumMod val="50000"/>
                  </a:schemeClr>
                </a:solidFill>
              </a:rPr>
              <a:t>دانشکده مهندسی کامپیوتر  </a:t>
            </a:r>
            <a:r>
              <a:rPr lang="fa-IR" sz="900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دانشگاه صنعتی امیرکبیر  </a:t>
            </a:r>
            <a:endParaRPr lang="en-US" sz="1000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Isosceles Triangle 8"/>
          <p:cNvSpPr/>
          <p:nvPr/>
        </p:nvSpPr>
        <p:spPr>
          <a:xfrm rot="16200000">
            <a:off x="6159215" y="3968216"/>
            <a:ext cx="334830" cy="335443"/>
          </a:xfrm>
          <a:prstGeom prst="triangle">
            <a:avLst>
              <a:gd name="adj" fmla="val 100000"/>
            </a:avLst>
          </a:prstGeom>
          <a:solidFill>
            <a:srgbClr val="7EB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317500" dist="38100" dir="5400000" algn="t" rotWithShape="0">
                  <a:prstClr val="black">
                    <a:alpha val="78000"/>
                  </a:prstClr>
                </a:outerShdw>
              </a:effectLst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5788904" y="154456"/>
            <a:ext cx="3145371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000" b="0" dirty="0" smtClean="0">
                <a:solidFill>
                  <a:srgbClr val="7EBA56"/>
                </a:solidFill>
              </a:rPr>
              <a:t>سامانه تشخیص موضوع و</a:t>
            </a:r>
            <a:r>
              <a:rPr lang="fa-IR" sz="1000" b="0" baseline="0" dirty="0" smtClean="0">
                <a:solidFill>
                  <a:srgbClr val="7EBA56"/>
                </a:solidFill>
              </a:rPr>
              <a:t> نوع پرسش</a:t>
            </a:r>
            <a:r>
              <a:rPr lang="en-US" sz="1000" b="0" baseline="0" dirty="0" smtClean="0">
                <a:solidFill>
                  <a:srgbClr val="7EBA56"/>
                </a:solidFill>
              </a:rPr>
              <a:t> </a:t>
            </a:r>
            <a:r>
              <a:rPr lang="fa-IR" sz="1000" b="0" baseline="0" dirty="0" smtClean="0">
                <a:solidFill>
                  <a:srgbClr val="7EBA56"/>
                </a:solidFill>
              </a:rPr>
              <a:t> </a:t>
            </a:r>
            <a:r>
              <a:rPr lang="fa-IR" sz="1000" b="1" baseline="0" dirty="0" smtClean="0">
                <a:solidFill>
                  <a:srgbClr val="7EBA56"/>
                </a:solidFill>
              </a:rPr>
              <a:t>  </a:t>
            </a:r>
            <a:r>
              <a:rPr lang="en-US" sz="1000" b="1" baseline="0" dirty="0" smtClean="0">
                <a:solidFill>
                  <a:srgbClr val="7EBA56"/>
                </a:solidFill>
              </a:rPr>
              <a:t> </a:t>
            </a:r>
            <a:r>
              <a:rPr lang="fa-IR" sz="1000" b="0" baseline="0" dirty="0" smtClean="0">
                <a:solidFill>
                  <a:schemeClr val="bg1">
                    <a:lumMod val="85000"/>
                  </a:schemeClr>
                </a:solidFill>
              </a:rPr>
              <a:t>امیراحمد حبیبی</a:t>
            </a:r>
            <a:endParaRPr lang="en-US" sz="1050" b="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3689406" y="1238251"/>
            <a:ext cx="330200" cy="3797300"/>
            <a:chOff x="4156131" y="1238251"/>
            <a:chExt cx="330200" cy="3797300"/>
          </a:xfrm>
        </p:grpSpPr>
        <p:sp>
          <p:nvSpPr>
            <p:cNvPr id="15" name="Diamond 14"/>
            <p:cNvSpPr/>
            <p:nvPr/>
          </p:nvSpPr>
          <p:spPr>
            <a:xfrm>
              <a:off x="4156131" y="1238251"/>
              <a:ext cx="330200" cy="330200"/>
            </a:xfrm>
            <a:prstGeom prst="diamond">
              <a:avLst/>
            </a:prstGeom>
            <a:noFill/>
            <a:ln w="47625">
              <a:solidFill>
                <a:srgbClr val="7EB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Diamond 17"/>
            <p:cNvSpPr/>
            <p:nvPr/>
          </p:nvSpPr>
          <p:spPr>
            <a:xfrm>
              <a:off x="4156131" y="2393951"/>
              <a:ext cx="330200" cy="330200"/>
            </a:xfrm>
            <a:prstGeom prst="diamond">
              <a:avLst/>
            </a:prstGeom>
            <a:noFill/>
            <a:ln w="47625">
              <a:solidFill>
                <a:srgbClr val="7EB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Diamond 18"/>
            <p:cNvSpPr/>
            <p:nvPr/>
          </p:nvSpPr>
          <p:spPr>
            <a:xfrm>
              <a:off x="4156131" y="3549651"/>
              <a:ext cx="330200" cy="330200"/>
            </a:xfrm>
            <a:prstGeom prst="diamond">
              <a:avLst/>
            </a:prstGeom>
            <a:noFill/>
            <a:ln w="47625">
              <a:solidFill>
                <a:srgbClr val="7EB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Diamond 21"/>
            <p:cNvSpPr/>
            <p:nvPr/>
          </p:nvSpPr>
          <p:spPr>
            <a:xfrm>
              <a:off x="4156131" y="4705351"/>
              <a:ext cx="330200" cy="330200"/>
            </a:xfrm>
            <a:prstGeom prst="diamond">
              <a:avLst/>
            </a:prstGeom>
            <a:noFill/>
            <a:ln w="47625">
              <a:solidFill>
                <a:srgbClr val="7EB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588071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6834239" y="0"/>
            <a:ext cx="2309759" cy="6400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40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ّ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مـــــه‌ 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یـادگیـــری مـــدل‌ها</a:t>
            </a:r>
            <a:r>
              <a:rPr lang="en-US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داده‌هــای آمــــوزش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ارزیــابی مــدل‌‌ها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پـیــاده‌ســـازی‌ها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نتیجـــه‌گیـــری</a:t>
            </a: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7060518" y="1232646"/>
            <a:ext cx="1857199" cy="929473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r>
              <a:rPr lang="fa-IR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الگوریتم‌ها</a:t>
            </a:r>
            <a:r>
              <a:rPr lang="fa-IR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ی</a:t>
            </a:r>
          </a:p>
          <a:p>
            <a:pPr>
              <a:lnSpc>
                <a:spcPts val="2500"/>
              </a:lnSpc>
            </a:pPr>
            <a:r>
              <a:rPr lang="fa-IR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یادگیری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 smtClean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 smtClean="0"/>
              <a:t>دانشگاه صنعتی امیرکبیر  </a:t>
            </a:r>
            <a:endParaRPr lang="en-US" sz="1000" b="0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5788904" y="154456"/>
            <a:ext cx="3145371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000" b="0" dirty="0" smtClean="0">
                <a:solidFill>
                  <a:srgbClr val="00B0F0"/>
                </a:solidFill>
              </a:rPr>
              <a:t>سامانه تشخیص موضوع و</a:t>
            </a:r>
            <a:r>
              <a:rPr lang="fa-IR" sz="1000" b="0" baseline="0" dirty="0" smtClean="0">
                <a:solidFill>
                  <a:srgbClr val="00B0F0"/>
                </a:solidFill>
              </a:rPr>
              <a:t> نوع پرسش</a:t>
            </a:r>
            <a:r>
              <a:rPr lang="en-US" sz="1000" b="0" baseline="0" dirty="0" smtClean="0">
                <a:solidFill>
                  <a:srgbClr val="00B0F0"/>
                </a:solidFill>
              </a:rPr>
              <a:t> </a:t>
            </a:r>
            <a:r>
              <a:rPr lang="fa-IR" sz="1000" b="0" baseline="0" dirty="0" smtClean="0">
                <a:solidFill>
                  <a:srgbClr val="00B0F0"/>
                </a:solidFill>
              </a:rPr>
              <a:t> </a:t>
            </a:r>
            <a:r>
              <a:rPr lang="fa-IR" sz="1000" b="1" baseline="0" dirty="0" smtClean="0">
                <a:solidFill>
                  <a:srgbClr val="00B0F0"/>
                </a:solidFill>
              </a:rPr>
              <a:t>  </a:t>
            </a:r>
            <a:r>
              <a:rPr lang="en-US" sz="1000" b="1" baseline="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a-IR" sz="1000" b="0" baseline="0" dirty="0" smtClean="0">
                <a:solidFill>
                  <a:schemeClr val="bg1">
                    <a:lumMod val="50000"/>
                  </a:schemeClr>
                </a:solidFill>
              </a:rPr>
              <a:t>امیراحمد حبیبی</a:t>
            </a:r>
            <a:endParaRPr lang="en-US" sz="1050" b="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Isosceles Triangle 21"/>
          <p:cNvSpPr/>
          <p:nvPr/>
        </p:nvSpPr>
        <p:spPr>
          <a:xfrm rot="16200000">
            <a:off x="7361840" y="1697131"/>
            <a:ext cx="274290" cy="274791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0" name="Text Placeholder 2"/>
          <p:cNvSpPr txBox="1">
            <a:spLocks/>
          </p:cNvSpPr>
          <p:nvPr/>
        </p:nvSpPr>
        <p:spPr>
          <a:xfrm>
            <a:off x="514350" y="2446323"/>
            <a:ext cx="5193703" cy="3011502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1800" b="1" dirty="0" smtClean="0">
                <a:solidFill>
                  <a:schemeClr val="bg1">
                    <a:lumMod val="95000"/>
                  </a:schemeClr>
                </a:solidFill>
                <a:latin typeface="IRANSans Light" panose="020B0506030804020204" pitchFamily="34" charset="-78"/>
                <a:cs typeface="IRANSans Light" panose="020B0506030804020204" pitchFamily="34" charset="-78"/>
              </a:rPr>
              <a:t>هدف قرار گرفتن چند برچسب به طور همزمان</a:t>
            </a:r>
          </a:p>
          <a:p>
            <a:pPr indent="361950">
              <a:lnSpc>
                <a:spcPct val="100000"/>
              </a:lnSpc>
            </a:pPr>
            <a:r>
              <a:rPr lang="fa-IR" sz="1400" b="1" dirty="0" smtClean="0">
                <a:latin typeface="IRANSans Light" panose="020B0506030804020204" pitchFamily="34" charset="-78"/>
                <a:cs typeface="IRANSans Light" panose="020B0506030804020204" pitchFamily="34" charset="-78"/>
              </a:rPr>
              <a:t>الگوریتم‌های مورد استفاده تنها یک مقدار هدف دارند</a:t>
            </a:r>
          </a:p>
          <a:p>
            <a:pPr indent="361950">
              <a:lnSpc>
                <a:spcPct val="100000"/>
              </a:lnSpc>
            </a:pPr>
            <a:endParaRPr lang="fa-IR" sz="1600" b="1" dirty="0" smtClean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  <a:p>
            <a:pPr>
              <a:lnSpc>
                <a:spcPct val="100000"/>
              </a:lnSpc>
            </a:pPr>
            <a:endParaRPr lang="fa-IR" sz="1800" b="1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  <a:p>
            <a:pPr>
              <a:lnSpc>
                <a:spcPct val="100000"/>
              </a:lnSpc>
            </a:pPr>
            <a:r>
              <a:rPr lang="fa-IR" b="1" dirty="0" smtClean="0">
                <a:solidFill>
                  <a:schemeClr val="bg1">
                    <a:lumMod val="95000"/>
                  </a:schemeClr>
                </a:solidFill>
                <a:latin typeface="IRANSans Light" panose="020B0506030804020204" pitchFamily="34" charset="-78"/>
                <a:cs typeface="IRANSans Light" panose="020B0506030804020204" pitchFamily="34" charset="-78"/>
              </a:rPr>
              <a:t>ارتباط دودویی</a:t>
            </a:r>
            <a:r>
              <a:rPr lang="fa-IR" b="1" dirty="0">
                <a:solidFill>
                  <a:schemeClr val="bg1">
                    <a:lumMod val="95000"/>
                  </a:schemeClr>
                </a:solidFill>
                <a:latin typeface="IRANSans Light" panose="020B0506030804020204" pitchFamily="34" charset="-78"/>
                <a:cs typeface="IRANSans Light" panose="020B0506030804020204" pitchFamily="34" charset="-78"/>
              </a:rPr>
              <a:t> </a:t>
            </a:r>
            <a:r>
              <a:rPr lang="fa-IR" sz="2800" b="1" dirty="0" smtClean="0">
                <a:solidFill>
                  <a:schemeClr val="bg1">
                    <a:lumMod val="95000"/>
                  </a:schemeClr>
                </a:solidFill>
                <a:latin typeface="IRANSans Light" panose="020B0506030804020204" pitchFamily="34" charset="-78"/>
                <a:cs typeface="IRANSans Light" panose="020B0506030804020204" pitchFamily="34" charset="-78"/>
              </a:rPr>
              <a:t>|</a:t>
            </a:r>
            <a:r>
              <a:rPr lang="fa-IR" b="1" dirty="0" smtClean="0">
                <a:solidFill>
                  <a:schemeClr val="bg1">
                    <a:lumMod val="95000"/>
                  </a:schemeClr>
                </a:solidFill>
                <a:latin typeface="IRANSans Light" panose="020B0506030804020204" pitchFamily="34" charset="-78"/>
                <a:cs typeface="IRANSans Light" panose="020B0506030804020204" pitchFamily="34" charset="-78"/>
              </a:rPr>
              <a:t> </a:t>
            </a:r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IRANSans Light" panose="020B0506030804020204" pitchFamily="34" charset="-78"/>
                <a:cs typeface="IRANSans Light" panose="020B0506030804020204" pitchFamily="34" charset="-78"/>
              </a:rPr>
              <a:t>Binary Relevance</a:t>
            </a:r>
            <a:endParaRPr lang="fa-IR" b="1" dirty="0" smtClean="0">
              <a:solidFill>
                <a:schemeClr val="bg1">
                  <a:lumMod val="95000"/>
                </a:schemeClr>
              </a:solidFill>
              <a:latin typeface="IRANSans Light" panose="020B0506030804020204" pitchFamily="34" charset="-78"/>
              <a:cs typeface="IRANSans Light" panose="020B0506030804020204" pitchFamily="34" charset="-78"/>
            </a:endParaRPr>
          </a:p>
          <a:p>
            <a:pPr indent="361950">
              <a:lnSpc>
                <a:spcPct val="100000"/>
              </a:lnSpc>
            </a:pPr>
            <a:r>
              <a:rPr lang="fa-IR" sz="1400" b="1" dirty="0" smtClean="0">
                <a:latin typeface="IRANSans Light" panose="020B0506030804020204" pitchFamily="34" charset="-78"/>
                <a:cs typeface="IRANSans Light" panose="020B0506030804020204" pitchFamily="34" charset="-78"/>
              </a:rPr>
              <a:t>برخورد با هر برچسب به صورت یک مسئله جداگانه </a:t>
            </a:r>
            <a:endParaRPr lang="fa-IR" sz="1400" b="1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  <a:p>
            <a:pPr>
              <a:lnSpc>
                <a:spcPct val="100000"/>
              </a:lnSpc>
            </a:pPr>
            <a:endParaRPr lang="en-US" b="1" dirty="0" smtClean="0">
              <a:solidFill>
                <a:schemeClr val="bg1">
                  <a:lumMod val="95000"/>
                </a:schemeClr>
              </a:solidFill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32" name="Isosceles Triangle 31"/>
          <p:cNvSpPr/>
          <p:nvPr/>
        </p:nvSpPr>
        <p:spPr>
          <a:xfrm rot="5400000">
            <a:off x="5891183" y="2546777"/>
            <a:ext cx="127781" cy="124691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2"/>
          <p:cNvSpPr txBox="1">
            <a:spLocks/>
          </p:cNvSpPr>
          <p:nvPr/>
        </p:nvSpPr>
        <p:spPr>
          <a:xfrm>
            <a:off x="2438399" y="754857"/>
            <a:ext cx="3924727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 smtClean="0">
                <a:solidFill>
                  <a:srgbClr val="00B0F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آموزش چندبرچسبی</a:t>
            </a:r>
            <a:endParaRPr lang="en-US" sz="3600" b="1" dirty="0">
              <a:solidFill>
                <a:srgbClr val="00B0F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60" name="Isosceles Triangle 59"/>
          <p:cNvSpPr/>
          <p:nvPr/>
        </p:nvSpPr>
        <p:spPr>
          <a:xfrm rot="5400000">
            <a:off x="5861531" y="4108844"/>
            <a:ext cx="187084" cy="182560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 rot="5400000">
            <a:off x="5387440" y="2934514"/>
            <a:ext cx="91177" cy="8897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2" name="Isosceles Triangle 61"/>
          <p:cNvSpPr/>
          <p:nvPr/>
        </p:nvSpPr>
        <p:spPr>
          <a:xfrm rot="16200000">
            <a:off x="5413716" y="4611189"/>
            <a:ext cx="91177" cy="8897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Text Placeholder 2"/>
          <p:cNvSpPr txBox="1">
            <a:spLocks/>
          </p:cNvSpPr>
          <p:nvPr/>
        </p:nvSpPr>
        <p:spPr>
          <a:xfrm>
            <a:off x="2323474" y="1355016"/>
            <a:ext cx="1958187" cy="437563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Multi-label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5943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6834239" y="0"/>
            <a:ext cx="2309759" cy="6400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41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ّ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مـــــه‌ 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یـادگیـــری مـــدل‌ها</a:t>
            </a:r>
            <a:r>
              <a:rPr lang="en-US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داده‌هــای آمــــوزش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ارزیــابی مــدل‌‌ها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پـیــاده‌ســـازی‌ها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نتیجـــه‌گیـــری</a:t>
            </a: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7060518" y="1232646"/>
            <a:ext cx="1857199" cy="929473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r>
              <a:rPr lang="fa-IR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الگوریتم‌ها</a:t>
            </a:r>
            <a:r>
              <a:rPr lang="fa-IR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ی</a:t>
            </a:r>
          </a:p>
          <a:p>
            <a:pPr>
              <a:lnSpc>
                <a:spcPts val="2500"/>
              </a:lnSpc>
            </a:pPr>
            <a:r>
              <a:rPr lang="fa-IR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یادگیری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 smtClean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 smtClean="0"/>
              <a:t>دانشگاه صنعتی امیرکبیر  </a:t>
            </a:r>
            <a:endParaRPr lang="en-US" sz="1000" b="0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5788904" y="154456"/>
            <a:ext cx="3145371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000" b="0" dirty="0" smtClean="0">
                <a:solidFill>
                  <a:srgbClr val="00B0F0"/>
                </a:solidFill>
              </a:rPr>
              <a:t>سامانه تشخیص موضوع و</a:t>
            </a:r>
            <a:r>
              <a:rPr lang="fa-IR" sz="1000" b="0" baseline="0" dirty="0" smtClean="0">
                <a:solidFill>
                  <a:srgbClr val="00B0F0"/>
                </a:solidFill>
              </a:rPr>
              <a:t> نوع پرسش</a:t>
            </a:r>
            <a:r>
              <a:rPr lang="en-US" sz="1000" b="0" baseline="0" dirty="0" smtClean="0">
                <a:solidFill>
                  <a:srgbClr val="00B0F0"/>
                </a:solidFill>
              </a:rPr>
              <a:t> </a:t>
            </a:r>
            <a:r>
              <a:rPr lang="fa-IR" sz="1000" b="0" baseline="0" dirty="0" smtClean="0">
                <a:solidFill>
                  <a:srgbClr val="00B0F0"/>
                </a:solidFill>
              </a:rPr>
              <a:t> </a:t>
            </a:r>
            <a:r>
              <a:rPr lang="fa-IR" sz="1000" b="1" baseline="0" dirty="0" smtClean="0">
                <a:solidFill>
                  <a:srgbClr val="00B0F0"/>
                </a:solidFill>
              </a:rPr>
              <a:t>  </a:t>
            </a:r>
            <a:r>
              <a:rPr lang="en-US" sz="1000" b="1" baseline="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a-IR" sz="1000" b="0" baseline="0" dirty="0" smtClean="0">
                <a:solidFill>
                  <a:schemeClr val="bg1">
                    <a:lumMod val="50000"/>
                  </a:schemeClr>
                </a:solidFill>
              </a:rPr>
              <a:t>امیراحمد حبیبی</a:t>
            </a:r>
            <a:endParaRPr lang="en-US" sz="1050" b="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Isosceles Triangle 21"/>
          <p:cNvSpPr/>
          <p:nvPr/>
        </p:nvSpPr>
        <p:spPr>
          <a:xfrm rot="16200000">
            <a:off x="7361840" y="1697131"/>
            <a:ext cx="274290" cy="274791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 Placeholder 2"/>
              <p:cNvSpPr txBox="1">
                <a:spLocks/>
              </p:cNvSpPr>
              <p:nvPr/>
            </p:nvSpPr>
            <p:spPr>
              <a:xfrm>
                <a:off x="619125" y="2208197"/>
                <a:ext cx="5441353" cy="3769215"/>
              </a:xfrm>
              <a:prstGeom prst="rect">
                <a:avLst/>
              </a:prstGeom>
            </p:spPr>
            <p:txBody>
              <a:bodyPr/>
              <a:lstStyle>
                <a:lvl1pPr marL="0" indent="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fa-IR" sz="2000" b="1" dirty="0" smtClean="0">
                    <a:solidFill>
                      <a:schemeClr val="bg1">
                        <a:lumMod val="65000"/>
                      </a:schemeClr>
                    </a:solidFill>
                    <a:latin typeface="IRANSans" panose="020B0506030804020204" pitchFamily="34" charset="-78"/>
                    <a:cs typeface="IRANSans" panose="020B0506030804020204" pitchFamily="34" charset="-78"/>
                  </a:rPr>
                  <a:t>قانون بیز </a:t>
                </a:r>
                <a:r>
                  <a:rPr lang="fa-IR" sz="2000" dirty="0" smtClean="0">
                    <a:solidFill>
                      <a:schemeClr val="bg1">
                        <a:lumMod val="65000"/>
                      </a:schemeClr>
                    </a:solidFill>
                    <a:latin typeface="IRANSans Light" panose="020B0506030804020204" pitchFamily="34" charset="-78"/>
                    <a:cs typeface="IRANSans Light" panose="020B0506030804020204" pitchFamily="34" charset="-78"/>
                  </a:rPr>
                  <a:t>بیان می‌کند که:</a:t>
                </a:r>
              </a:p>
              <a:p>
                <a:pPr marL="809625" algn="l" rtl="0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)×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a-IR" sz="2000" b="1" dirty="0" smtClean="0">
                  <a:solidFill>
                    <a:schemeClr val="bg1">
                      <a:lumMod val="9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IRANSans Light" panose="020B0506030804020204" pitchFamily="34" charset="-7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fa-IR" sz="2000" dirty="0" smtClean="0">
                    <a:solidFill>
                      <a:schemeClr val="bg1">
                        <a:lumMod val="65000"/>
                      </a:schemeClr>
                    </a:solidFill>
                    <a:latin typeface="IRANSans Light" panose="020B0506030804020204" pitchFamily="34" charset="-78"/>
                    <a:cs typeface="IRANSans Light" panose="020B0506030804020204" pitchFamily="34" charset="-78"/>
                  </a:rPr>
                  <a:t>حال اگر داشته باشیم:</a:t>
                </a:r>
              </a:p>
              <a:p>
                <a:pPr algn="l" rtl="0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a-IR" sz="2000" b="1" dirty="0" smtClean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IRANSans Light" panose="020B0506030804020204" pitchFamily="34" charset="-78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fa-IR" sz="2000" b="1" dirty="0" smtClean="0">
                    <a:solidFill>
                      <a:schemeClr val="bg1">
                        <a:lumMod val="65000"/>
                      </a:schemeClr>
                    </a:solidFill>
                    <a:latin typeface="IRANSans" panose="020B0506030804020204" pitchFamily="34" charset="-78"/>
                    <a:cs typeface="IRANSans" panose="020B0506030804020204" pitchFamily="34" charset="-78"/>
                  </a:rPr>
                  <a:t>بیز ساده </a:t>
                </a:r>
                <a:r>
                  <a:rPr lang="fa-IR" sz="2000" dirty="0" smtClean="0">
                    <a:solidFill>
                      <a:schemeClr val="bg1">
                        <a:lumMod val="65000"/>
                      </a:schemeClr>
                    </a:solidFill>
                    <a:latin typeface="IRANSans Light" panose="020B0506030804020204" pitchFamily="34" charset="-78"/>
                    <a:cs typeface="IRANSans Light" panose="020B0506030804020204" pitchFamily="34" charset="-78"/>
                  </a:rPr>
                  <a:t>با فرض استقلال رویدادها می‌گوید:</a:t>
                </a:r>
                <a:endParaRPr lang="fa-IR" sz="2000" dirty="0">
                  <a:solidFill>
                    <a:schemeClr val="bg1">
                      <a:lumMod val="65000"/>
                    </a:schemeClr>
                  </a:solidFill>
                  <a:latin typeface="IRANSans Light" panose="020B0506030804020204" pitchFamily="34" charset="-78"/>
                  <a:cs typeface="IRANSans Light" panose="020B0506030804020204" pitchFamily="34" charset="-78"/>
                </a:endParaRPr>
              </a:p>
              <a:p>
                <a:pPr algn="l" rtl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sz="20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sz="20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sz="20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)×</m:t>
                      </m:r>
                      <m:r>
                        <a:rPr lang="en-US" sz="20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| </m:t>
                      </m:r>
                      <m:r>
                        <a:rPr lang="en-US" sz="20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)×…</m:t>
                      </m:r>
                      <m:r>
                        <a:rPr lang="en-US" sz="20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n-US" sz="20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| </m:t>
                      </m:r>
                      <m:r>
                        <a:rPr lang="en-US" sz="20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 smtClean="0">
                  <a:solidFill>
                    <a:schemeClr val="bg1">
                      <a:lumMod val="95000"/>
                    </a:schemeClr>
                  </a:solidFill>
                  <a:latin typeface="IRANSans Light" panose="020B0506030804020204" pitchFamily="34" charset="-78"/>
                  <a:cs typeface="IRANSans Light" panose="020B0506030804020204" pitchFamily="34" charset="-78"/>
                </a:endParaRPr>
              </a:p>
            </p:txBody>
          </p:sp>
        </mc:Choice>
        <mc:Fallback xmlns="">
          <p:sp>
            <p:nvSpPr>
              <p:cNvPr id="30" name="Tex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25" y="2208197"/>
                <a:ext cx="5441353" cy="3769215"/>
              </a:xfrm>
              <a:prstGeom prst="rect">
                <a:avLst/>
              </a:prstGeom>
              <a:blipFill>
                <a:blip r:embed="rId4"/>
                <a:stretch>
                  <a:fillRect t="-808" r="-1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Isosceles Triangle 31"/>
          <p:cNvSpPr/>
          <p:nvPr/>
        </p:nvSpPr>
        <p:spPr>
          <a:xfrm rot="5400000">
            <a:off x="6152328" y="2308652"/>
            <a:ext cx="127781" cy="124691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2"/>
          <p:cNvSpPr txBox="1">
            <a:spLocks/>
          </p:cNvSpPr>
          <p:nvPr/>
        </p:nvSpPr>
        <p:spPr>
          <a:xfrm>
            <a:off x="1409701" y="754857"/>
            <a:ext cx="4953426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 smtClean="0">
                <a:solidFill>
                  <a:srgbClr val="00B0F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دسته‌بندی با بیز سـاده </a:t>
            </a:r>
            <a:endParaRPr lang="en-US" sz="3600" b="1" dirty="0">
              <a:solidFill>
                <a:srgbClr val="00B0F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60" name="Isosceles Triangle 59"/>
          <p:cNvSpPr/>
          <p:nvPr/>
        </p:nvSpPr>
        <p:spPr>
          <a:xfrm rot="5400000">
            <a:off x="6151610" y="4482771"/>
            <a:ext cx="187084" cy="182560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2"/>
          <p:cNvSpPr txBox="1">
            <a:spLocks/>
          </p:cNvSpPr>
          <p:nvPr/>
        </p:nvSpPr>
        <p:spPr>
          <a:xfrm>
            <a:off x="2159712" y="1287656"/>
            <a:ext cx="1902978" cy="447978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00000"/>
              </a:lnSpc>
            </a:pPr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Naïve Bayes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 rot="5400000">
            <a:off x="6152327" y="3507237"/>
            <a:ext cx="127781" cy="124691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7646102" y="4235582"/>
            <a:ext cx="738663" cy="1138007"/>
            <a:chOff x="7646102" y="2995292"/>
            <a:chExt cx="738663" cy="1138007"/>
          </a:xfrm>
        </p:grpSpPr>
        <p:sp>
          <p:nvSpPr>
            <p:cNvPr id="24" name="Text Placeholder 2"/>
            <p:cNvSpPr txBox="1">
              <a:spLocks/>
            </p:cNvSpPr>
            <p:nvPr/>
          </p:nvSpPr>
          <p:spPr>
            <a:xfrm>
              <a:off x="7648867" y="2995292"/>
              <a:ext cx="735898" cy="318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/>
            <a:lstStyle>
              <a:lvl1pPr marL="0" indent="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US" sz="2000" dirty="0" smtClean="0">
                  <a:solidFill>
                    <a:schemeClr val="bg1"/>
                  </a:solidFill>
                  <a:latin typeface="IRANSans" panose="020B0506030804020204" pitchFamily="34" charset="-78"/>
                  <a:cs typeface="IRANSans" panose="020B0506030804020204" pitchFamily="34" charset="-78"/>
                </a:rPr>
                <a:t>NB</a:t>
              </a:r>
              <a:endParaRPr lang="en-US" sz="2000" dirty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27" name="Text Placeholder 2"/>
            <p:cNvSpPr txBox="1">
              <a:spLocks/>
            </p:cNvSpPr>
            <p:nvPr/>
          </p:nvSpPr>
          <p:spPr>
            <a:xfrm>
              <a:off x="7646102" y="3402965"/>
              <a:ext cx="735898" cy="3186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/>
            <a:lstStyle>
              <a:lvl1pPr marL="0" indent="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US" sz="2000" dirty="0" smtClean="0">
                  <a:latin typeface="IRANSans" panose="020B0506030804020204" pitchFamily="34" charset="-78"/>
                  <a:cs typeface="IRANSans" panose="020B0506030804020204" pitchFamily="34" charset="-78"/>
                </a:rPr>
                <a:t>SVM</a:t>
              </a:r>
              <a:endParaRPr lang="en-US" sz="20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28" name="Text Placeholder 2"/>
            <p:cNvSpPr txBox="1">
              <a:spLocks/>
            </p:cNvSpPr>
            <p:nvPr/>
          </p:nvSpPr>
          <p:spPr>
            <a:xfrm>
              <a:off x="7646102" y="3814605"/>
              <a:ext cx="735898" cy="3186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/>
            <a:lstStyle>
              <a:lvl1pPr marL="0" indent="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US" sz="2000" dirty="0" smtClean="0">
                  <a:latin typeface="IRANSans" panose="020B0506030804020204" pitchFamily="34" charset="-78"/>
                  <a:cs typeface="IRANSans" panose="020B0506030804020204" pitchFamily="34" charset="-78"/>
                </a:rPr>
                <a:t>RF</a:t>
              </a:r>
              <a:endParaRPr lang="en-US" sz="20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1" y="2583381"/>
            <a:ext cx="617019" cy="61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9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6834239" y="0"/>
            <a:ext cx="2309759" cy="6400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42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ّ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مـــــه‌ 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یـادگیـــری مـــدل‌ها</a:t>
            </a:r>
            <a:r>
              <a:rPr lang="en-US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داده‌هــای آمــــوزش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ارزیــابی مــدل‌‌ها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پـیــاده‌ســـازی‌ها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نتیجـــه‌گیـــری</a:t>
            </a: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7060518" y="1232646"/>
            <a:ext cx="1857199" cy="929473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r>
              <a:rPr lang="fa-IR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الگوریتم‌ها</a:t>
            </a:r>
            <a:r>
              <a:rPr lang="fa-IR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ی</a:t>
            </a:r>
          </a:p>
          <a:p>
            <a:pPr>
              <a:lnSpc>
                <a:spcPts val="2500"/>
              </a:lnSpc>
            </a:pPr>
            <a:r>
              <a:rPr lang="fa-IR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یادگیری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 smtClean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 smtClean="0"/>
              <a:t>دانشگاه صنعتی امیرکبیر  </a:t>
            </a:r>
            <a:endParaRPr lang="en-US" sz="1000" b="0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5788904" y="154456"/>
            <a:ext cx="3145371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000" b="0" dirty="0" smtClean="0">
                <a:solidFill>
                  <a:srgbClr val="00B0F0"/>
                </a:solidFill>
              </a:rPr>
              <a:t>سامانه تشخیص موضوع و</a:t>
            </a:r>
            <a:r>
              <a:rPr lang="fa-IR" sz="1000" b="0" baseline="0" dirty="0" smtClean="0">
                <a:solidFill>
                  <a:srgbClr val="00B0F0"/>
                </a:solidFill>
              </a:rPr>
              <a:t> نوع پرسش</a:t>
            </a:r>
            <a:r>
              <a:rPr lang="en-US" sz="1000" b="0" baseline="0" dirty="0" smtClean="0">
                <a:solidFill>
                  <a:srgbClr val="00B0F0"/>
                </a:solidFill>
              </a:rPr>
              <a:t> </a:t>
            </a:r>
            <a:r>
              <a:rPr lang="fa-IR" sz="1000" b="0" baseline="0" dirty="0" smtClean="0">
                <a:solidFill>
                  <a:srgbClr val="00B0F0"/>
                </a:solidFill>
              </a:rPr>
              <a:t> </a:t>
            </a:r>
            <a:r>
              <a:rPr lang="fa-IR" sz="1000" b="1" baseline="0" dirty="0" smtClean="0">
                <a:solidFill>
                  <a:srgbClr val="00B0F0"/>
                </a:solidFill>
              </a:rPr>
              <a:t>  </a:t>
            </a:r>
            <a:r>
              <a:rPr lang="en-US" sz="1000" b="1" baseline="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a-IR" sz="1000" b="0" baseline="0" dirty="0" smtClean="0">
                <a:solidFill>
                  <a:schemeClr val="bg1">
                    <a:lumMod val="50000"/>
                  </a:schemeClr>
                </a:solidFill>
              </a:rPr>
              <a:t>امیراحمد حبیبی</a:t>
            </a:r>
            <a:endParaRPr lang="en-US" sz="1050" b="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Isosceles Triangle 21"/>
          <p:cNvSpPr/>
          <p:nvPr/>
        </p:nvSpPr>
        <p:spPr>
          <a:xfrm rot="16200000">
            <a:off x="7361840" y="1697131"/>
            <a:ext cx="274290" cy="274791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0" name="Text Placeholder 2"/>
          <p:cNvSpPr txBox="1">
            <a:spLocks/>
          </p:cNvSpPr>
          <p:nvPr/>
        </p:nvSpPr>
        <p:spPr>
          <a:xfrm>
            <a:off x="619125" y="2208197"/>
            <a:ext cx="5441353" cy="420703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2000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یافتن خطی که به بهترین نحو داده‌ها را جدا کند</a:t>
            </a:r>
          </a:p>
        </p:txBody>
      </p:sp>
      <p:sp>
        <p:nvSpPr>
          <p:cNvPr id="32" name="Isosceles Triangle 31"/>
          <p:cNvSpPr/>
          <p:nvPr/>
        </p:nvSpPr>
        <p:spPr>
          <a:xfrm rot="10800000">
            <a:off x="5322024" y="2847632"/>
            <a:ext cx="338269" cy="330089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2"/>
          <p:cNvSpPr txBox="1">
            <a:spLocks/>
          </p:cNvSpPr>
          <p:nvPr/>
        </p:nvSpPr>
        <p:spPr>
          <a:xfrm>
            <a:off x="1409701" y="754857"/>
            <a:ext cx="4953426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 smtClean="0">
                <a:solidFill>
                  <a:srgbClr val="00B0F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ماشین بردار پشتیبانی </a:t>
            </a:r>
            <a:endParaRPr lang="en-US" sz="3600" b="1" dirty="0">
              <a:solidFill>
                <a:srgbClr val="00B0F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3" name="Text Placeholder 2"/>
          <p:cNvSpPr txBox="1">
            <a:spLocks/>
          </p:cNvSpPr>
          <p:nvPr/>
        </p:nvSpPr>
        <p:spPr>
          <a:xfrm>
            <a:off x="2342272" y="1307932"/>
            <a:ext cx="3994160" cy="447978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00000"/>
              </a:lnSpc>
            </a:pPr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Support Vector Machine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7646102" y="4235582"/>
            <a:ext cx="738663" cy="1138007"/>
            <a:chOff x="7646102" y="2995292"/>
            <a:chExt cx="738663" cy="1138007"/>
          </a:xfrm>
        </p:grpSpPr>
        <p:sp>
          <p:nvSpPr>
            <p:cNvPr id="28" name="Text Placeholder 2"/>
            <p:cNvSpPr txBox="1">
              <a:spLocks/>
            </p:cNvSpPr>
            <p:nvPr/>
          </p:nvSpPr>
          <p:spPr>
            <a:xfrm>
              <a:off x="7648867" y="2995292"/>
              <a:ext cx="735898" cy="3186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/>
            <a:lstStyle>
              <a:lvl1pPr marL="0" indent="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US" sz="2000" dirty="0" smtClean="0">
                  <a:latin typeface="IRANSans" panose="020B0506030804020204" pitchFamily="34" charset="-78"/>
                  <a:cs typeface="IRANSans" panose="020B0506030804020204" pitchFamily="34" charset="-78"/>
                </a:rPr>
                <a:t>NB</a:t>
              </a:r>
              <a:endParaRPr lang="en-US" sz="20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29" name="Text Placeholder 2"/>
            <p:cNvSpPr txBox="1">
              <a:spLocks/>
            </p:cNvSpPr>
            <p:nvPr/>
          </p:nvSpPr>
          <p:spPr>
            <a:xfrm>
              <a:off x="7646102" y="3402965"/>
              <a:ext cx="735898" cy="318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/>
            <a:lstStyle>
              <a:lvl1pPr marL="0" indent="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US" sz="2000" dirty="0" smtClean="0">
                  <a:solidFill>
                    <a:schemeClr val="bg1"/>
                  </a:solidFill>
                  <a:latin typeface="IRANSans" panose="020B0506030804020204" pitchFamily="34" charset="-78"/>
                  <a:cs typeface="IRANSans" panose="020B0506030804020204" pitchFamily="34" charset="-78"/>
                </a:rPr>
                <a:t>SVM</a:t>
              </a:r>
              <a:endParaRPr lang="en-US" sz="2000" dirty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31" name="Text Placeholder 2"/>
            <p:cNvSpPr txBox="1">
              <a:spLocks/>
            </p:cNvSpPr>
            <p:nvPr/>
          </p:nvSpPr>
          <p:spPr>
            <a:xfrm>
              <a:off x="7646102" y="3814605"/>
              <a:ext cx="735898" cy="3186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/>
            <a:lstStyle>
              <a:lvl1pPr marL="0" indent="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US" sz="2000" dirty="0" smtClean="0">
                  <a:latin typeface="IRANSans" panose="020B0506030804020204" pitchFamily="34" charset="-78"/>
                  <a:cs typeface="IRANSans" panose="020B0506030804020204" pitchFamily="34" charset="-78"/>
                </a:rPr>
                <a:t>RF</a:t>
              </a:r>
              <a:endParaRPr lang="en-US" sz="20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pic>
        <p:nvPicPr>
          <p:cNvPr id="110" name="Picture 10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774" y="2813443"/>
            <a:ext cx="3157273" cy="318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33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6834239" y="0"/>
            <a:ext cx="2309759" cy="6400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43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ّ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مـــــه‌ 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یـادگیـــری مـــدل‌ها</a:t>
            </a:r>
            <a:r>
              <a:rPr lang="en-US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داده‌هــای آمــــوزش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ارزیــابی مــدل‌‌ها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پـیــاده‌ســـازی‌ها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نتیجـــه‌گیـــری</a:t>
            </a: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7060518" y="1232646"/>
            <a:ext cx="1857199" cy="929473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r>
              <a:rPr lang="fa-IR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الگوریتم‌ها</a:t>
            </a:r>
            <a:r>
              <a:rPr lang="fa-IR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ی</a:t>
            </a:r>
          </a:p>
          <a:p>
            <a:pPr>
              <a:lnSpc>
                <a:spcPts val="2500"/>
              </a:lnSpc>
            </a:pPr>
            <a:r>
              <a:rPr lang="fa-IR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یادگیری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 smtClean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 smtClean="0"/>
              <a:t>دانشگاه صنعتی امیرکبیر  </a:t>
            </a:r>
            <a:endParaRPr lang="en-US" sz="1000" b="0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5788904" y="154456"/>
            <a:ext cx="3145371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000" b="0" dirty="0" smtClean="0">
                <a:solidFill>
                  <a:srgbClr val="00B0F0"/>
                </a:solidFill>
              </a:rPr>
              <a:t>سامانه تشخیص موضوع و</a:t>
            </a:r>
            <a:r>
              <a:rPr lang="fa-IR" sz="1000" b="0" baseline="0" dirty="0" smtClean="0">
                <a:solidFill>
                  <a:srgbClr val="00B0F0"/>
                </a:solidFill>
              </a:rPr>
              <a:t> نوع پرسش</a:t>
            </a:r>
            <a:r>
              <a:rPr lang="en-US" sz="1000" b="0" baseline="0" dirty="0" smtClean="0">
                <a:solidFill>
                  <a:srgbClr val="00B0F0"/>
                </a:solidFill>
              </a:rPr>
              <a:t> </a:t>
            </a:r>
            <a:r>
              <a:rPr lang="fa-IR" sz="1000" b="0" baseline="0" dirty="0" smtClean="0">
                <a:solidFill>
                  <a:srgbClr val="00B0F0"/>
                </a:solidFill>
              </a:rPr>
              <a:t> </a:t>
            </a:r>
            <a:r>
              <a:rPr lang="fa-IR" sz="1000" b="1" baseline="0" dirty="0" smtClean="0">
                <a:solidFill>
                  <a:srgbClr val="00B0F0"/>
                </a:solidFill>
              </a:rPr>
              <a:t>  </a:t>
            </a:r>
            <a:r>
              <a:rPr lang="en-US" sz="1000" b="1" baseline="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a-IR" sz="1000" b="0" baseline="0" dirty="0" smtClean="0">
                <a:solidFill>
                  <a:schemeClr val="bg1">
                    <a:lumMod val="50000"/>
                  </a:schemeClr>
                </a:solidFill>
              </a:rPr>
              <a:t>امیراحمد حبیبی</a:t>
            </a:r>
            <a:endParaRPr lang="en-US" sz="1050" b="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Isosceles Triangle 21"/>
          <p:cNvSpPr/>
          <p:nvPr/>
        </p:nvSpPr>
        <p:spPr>
          <a:xfrm rot="16200000">
            <a:off x="7361840" y="1697131"/>
            <a:ext cx="274290" cy="274791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0" name="Text Placeholder 2"/>
          <p:cNvSpPr txBox="1">
            <a:spLocks/>
          </p:cNvSpPr>
          <p:nvPr/>
        </p:nvSpPr>
        <p:spPr>
          <a:xfrm>
            <a:off x="693642" y="2317918"/>
            <a:ext cx="5441353" cy="420703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2000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تابع تبدیل هسته در موارد غیر خطی</a:t>
            </a:r>
          </a:p>
        </p:txBody>
      </p:sp>
      <p:sp>
        <p:nvSpPr>
          <p:cNvPr id="32" name="Isosceles Triangle 31"/>
          <p:cNvSpPr/>
          <p:nvPr/>
        </p:nvSpPr>
        <p:spPr>
          <a:xfrm>
            <a:off x="1839007" y="2336005"/>
            <a:ext cx="300154" cy="292896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2"/>
          <p:cNvSpPr txBox="1">
            <a:spLocks/>
          </p:cNvSpPr>
          <p:nvPr/>
        </p:nvSpPr>
        <p:spPr>
          <a:xfrm>
            <a:off x="1409701" y="754857"/>
            <a:ext cx="4953426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 smtClean="0">
                <a:solidFill>
                  <a:srgbClr val="00B0F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ماشین بردار پشتیبانی </a:t>
            </a:r>
            <a:endParaRPr lang="en-US" sz="3600" b="1" dirty="0">
              <a:solidFill>
                <a:srgbClr val="00B0F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3" name="Text Placeholder 2"/>
          <p:cNvSpPr txBox="1">
            <a:spLocks/>
          </p:cNvSpPr>
          <p:nvPr/>
        </p:nvSpPr>
        <p:spPr>
          <a:xfrm>
            <a:off x="2342272" y="1307932"/>
            <a:ext cx="3994160" cy="447978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00000"/>
              </a:lnSpc>
            </a:pPr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Support Vector Machine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7646102" y="4235582"/>
            <a:ext cx="738663" cy="1138007"/>
            <a:chOff x="7646102" y="2995292"/>
            <a:chExt cx="738663" cy="1138007"/>
          </a:xfrm>
        </p:grpSpPr>
        <p:sp>
          <p:nvSpPr>
            <p:cNvPr id="28" name="Text Placeholder 2"/>
            <p:cNvSpPr txBox="1">
              <a:spLocks/>
            </p:cNvSpPr>
            <p:nvPr/>
          </p:nvSpPr>
          <p:spPr>
            <a:xfrm>
              <a:off x="7648867" y="2995292"/>
              <a:ext cx="735898" cy="3186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/>
            <a:lstStyle>
              <a:lvl1pPr marL="0" indent="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US" sz="2000" dirty="0" smtClean="0">
                  <a:latin typeface="IRANSans" panose="020B0506030804020204" pitchFamily="34" charset="-78"/>
                  <a:cs typeface="IRANSans" panose="020B0506030804020204" pitchFamily="34" charset="-78"/>
                </a:rPr>
                <a:t>NB</a:t>
              </a:r>
              <a:endParaRPr lang="en-US" sz="20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29" name="Text Placeholder 2"/>
            <p:cNvSpPr txBox="1">
              <a:spLocks/>
            </p:cNvSpPr>
            <p:nvPr/>
          </p:nvSpPr>
          <p:spPr>
            <a:xfrm>
              <a:off x="7646102" y="3402965"/>
              <a:ext cx="735898" cy="318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/>
            <a:lstStyle>
              <a:lvl1pPr marL="0" indent="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US" sz="2000" dirty="0" smtClean="0">
                  <a:solidFill>
                    <a:schemeClr val="bg1"/>
                  </a:solidFill>
                  <a:latin typeface="IRANSans" panose="020B0506030804020204" pitchFamily="34" charset="-78"/>
                  <a:cs typeface="IRANSans" panose="020B0506030804020204" pitchFamily="34" charset="-78"/>
                </a:rPr>
                <a:t>SVM</a:t>
              </a:r>
              <a:endParaRPr lang="en-US" sz="2000" dirty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31" name="Text Placeholder 2"/>
            <p:cNvSpPr txBox="1">
              <a:spLocks/>
            </p:cNvSpPr>
            <p:nvPr/>
          </p:nvSpPr>
          <p:spPr>
            <a:xfrm>
              <a:off x="7646102" y="3814605"/>
              <a:ext cx="735898" cy="3186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/>
            <a:lstStyle>
              <a:lvl1pPr marL="0" indent="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US" sz="2000" dirty="0" smtClean="0">
                  <a:latin typeface="IRANSans" panose="020B0506030804020204" pitchFamily="34" charset="-78"/>
                  <a:cs typeface="IRANSans" panose="020B0506030804020204" pitchFamily="34" charset="-78"/>
                </a:rPr>
                <a:t>RF</a:t>
              </a:r>
              <a:endParaRPr lang="en-US" sz="20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49" y="2904625"/>
            <a:ext cx="5759130" cy="261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3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6834239" y="0"/>
            <a:ext cx="2309759" cy="6400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44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ّ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مـــــه‌ 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یـادگیـــری مـــدل‌ها</a:t>
            </a:r>
            <a:r>
              <a:rPr lang="en-US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داده‌هــای آمــــوزش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ارزیــابی مــدل‌‌ها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پـیــاده‌ســـازی‌ها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نتیجـــه‌گیـــری</a:t>
            </a: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7060518" y="1232646"/>
            <a:ext cx="1857199" cy="929473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r>
              <a:rPr lang="fa-IR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الگوریتم‌ها</a:t>
            </a:r>
            <a:r>
              <a:rPr lang="fa-IR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ی</a:t>
            </a:r>
          </a:p>
          <a:p>
            <a:pPr>
              <a:lnSpc>
                <a:spcPts val="2500"/>
              </a:lnSpc>
            </a:pPr>
            <a:r>
              <a:rPr lang="fa-IR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یادگیری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 smtClean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 smtClean="0"/>
              <a:t>دانشگاه صنعتی امیرکبیر  </a:t>
            </a:r>
            <a:endParaRPr lang="en-US" sz="1000" b="0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5788904" y="154456"/>
            <a:ext cx="3145371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000" b="0" dirty="0" smtClean="0">
                <a:solidFill>
                  <a:srgbClr val="00B0F0"/>
                </a:solidFill>
              </a:rPr>
              <a:t>سامانه تشخیص موضوع و</a:t>
            </a:r>
            <a:r>
              <a:rPr lang="fa-IR" sz="1000" b="0" baseline="0" dirty="0" smtClean="0">
                <a:solidFill>
                  <a:srgbClr val="00B0F0"/>
                </a:solidFill>
              </a:rPr>
              <a:t> نوع پرسش</a:t>
            </a:r>
            <a:r>
              <a:rPr lang="en-US" sz="1000" b="0" baseline="0" dirty="0" smtClean="0">
                <a:solidFill>
                  <a:srgbClr val="00B0F0"/>
                </a:solidFill>
              </a:rPr>
              <a:t> </a:t>
            </a:r>
            <a:r>
              <a:rPr lang="fa-IR" sz="1000" b="0" baseline="0" dirty="0" smtClean="0">
                <a:solidFill>
                  <a:srgbClr val="00B0F0"/>
                </a:solidFill>
              </a:rPr>
              <a:t> </a:t>
            </a:r>
            <a:r>
              <a:rPr lang="fa-IR" sz="1000" b="1" baseline="0" dirty="0" smtClean="0">
                <a:solidFill>
                  <a:srgbClr val="00B0F0"/>
                </a:solidFill>
              </a:rPr>
              <a:t>  </a:t>
            </a:r>
            <a:r>
              <a:rPr lang="en-US" sz="1000" b="1" baseline="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a-IR" sz="1000" b="0" baseline="0" dirty="0" smtClean="0">
                <a:solidFill>
                  <a:schemeClr val="bg1">
                    <a:lumMod val="50000"/>
                  </a:schemeClr>
                </a:solidFill>
              </a:rPr>
              <a:t>امیراحمد حبیبی</a:t>
            </a:r>
            <a:endParaRPr lang="en-US" sz="1050" b="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Isosceles Triangle 21"/>
          <p:cNvSpPr/>
          <p:nvPr/>
        </p:nvSpPr>
        <p:spPr>
          <a:xfrm rot="16200000">
            <a:off x="7361840" y="1697131"/>
            <a:ext cx="274290" cy="274791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 Placeholder 2"/>
              <p:cNvSpPr txBox="1">
                <a:spLocks/>
              </p:cNvSpPr>
              <p:nvPr/>
            </p:nvSpPr>
            <p:spPr>
              <a:xfrm>
                <a:off x="647701" y="1860056"/>
                <a:ext cx="5241328" cy="3758888"/>
              </a:xfrm>
              <a:prstGeom prst="rect">
                <a:avLst/>
              </a:prstGeom>
            </p:spPr>
            <p:txBody>
              <a:bodyPr/>
              <a:lstStyle>
                <a:lvl1pPr marL="0" indent="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fa-IR" b="1" dirty="0" smtClean="0">
                    <a:solidFill>
                      <a:schemeClr val="bg1">
                        <a:lumMod val="95000"/>
                      </a:schemeClr>
                    </a:solidFill>
                    <a:latin typeface="IRANSans" panose="020B0506030804020204" pitchFamily="34" charset="-78"/>
                    <a:cs typeface="IRANSans" panose="020B0506030804020204" pitchFamily="34" charset="-78"/>
                  </a:rPr>
                  <a:t>درخت تصمیـم</a:t>
                </a:r>
                <a:endParaRPr lang="en-US" b="1" dirty="0" smtClean="0">
                  <a:solidFill>
                    <a:schemeClr val="bg1">
                      <a:lumMod val="95000"/>
                    </a:schemeClr>
                  </a:solidFill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  <a:p>
                <a:pPr indent="361950">
                  <a:lnSpc>
                    <a:spcPct val="100000"/>
                  </a:lnSpc>
                </a:pPr>
                <a:r>
                  <a:rPr lang="fa-IR" sz="1400" dirty="0" smtClean="0">
                    <a:latin typeface="IRANSans" panose="020B0506030804020204" pitchFamily="34" charset="-78"/>
                    <a:cs typeface="IRANSans" panose="020B0506030804020204" pitchFamily="34" charset="-78"/>
                  </a:rPr>
                  <a:t>تقسیم بندی تدریجی داده‌ها تا رسیدن به برچسبی واحد در برگ‌ها</a:t>
                </a:r>
              </a:p>
              <a:p>
                <a:pPr indent="361950">
                  <a:lnSpc>
                    <a:spcPct val="100000"/>
                  </a:lnSpc>
                </a:pPr>
                <a:r>
                  <a:rPr lang="fa-IR" sz="1400" dirty="0" smtClean="0">
                    <a:latin typeface="IRANSans" panose="020B0506030804020204" pitchFamily="34" charset="-78"/>
                    <a:cs typeface="IRANSans" panose="020B0506030804020204" pitchFamily="34" charset="-78"/>
                  </a:rPr>
                  <a:t>نیاز به یافتن بهترین ویژگی برای تقسیم‌بندی در هر گره</a:t>
                </a:r>
              </a:p>
              <a:p>
                <a:pPr indent="361950">
                  <a:lnSpc>
                    <a:spcPct val="150000"/>
                  </a:lnSpc>
                </a:pPr>
                <a:endParaRPr lang="fa-IR" sz="300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  <a:p>
                <a:pPr indent="361950">
                  <a:lnSpc>
                    <a:spcPct val="150000"/>
                  </a:lnSpc>
                </a:pPr>
                <a:r>
                  <a:rPr lang="fa-IR" sz="1800" dirty="0" smtClean="0">
                    <a:solidFill>
                      <a:schemeClr val="bg1">
                        <a:lumMod val="85000"/>
                      </a:schemeClr>
                    </a:solidFill>
                    <a:latin typeface="IRANSans" panose="020B0506030804020204" pitchFamily="34" charset="-78"/>
                    <a:cs typeface="IRANSans" panose="020B0506030804020204" pitchFamily="34" charset="-78"/>
                  </a:rPr>
                  <a:t>استفاده از معیار </a:t>
                </a:r>
                <a:r>
                  <a:rPr lang="fa-IR" sz="1800" b="1" dirty="0" smtClean="0">
                    <a:solidFill>
                      <a:schemeClr val="bg1">
                        <a:lumMod val="85000"/>
                      </a:schemeClr>
                    </a:solidFill>
                    <a:latin typeface="IRANSans" panose="020B0506030804020204" pitchFamily="34" charset="-78"/>
                    <a:cs typeface="IRANSans" panose="020B0506030804020204" pitchFamily="34" charset="-78"/>
                  </a:rPr>
                  <a:t>ارزش اطلاعات</a:t>
                </a:r>
                <a:r>
                  <a:rPr lang="en-US" sz="1800" dirty="0" smtClean="0">
                    <a:solidFill>
                      <a:schemeClr val="bg1">
                        <a:lumMod val="85000"/>
                      </a:schemeClr>
                    </a:solidFill>
                    <a:latin typeface="IRANSans" panose="020B0506030804020204" pitchFamily="34" charset="-78"/>
                    <a:cs typeface="IRANSans" panose="020B0506030804020204" pitchFamily="34" charset="-78"/>
                  </a:rPr>
                  <a:t>Information Gain | </a:t>
                </a:r>
                <a:endParaRPr lang="en-US" sz="1800" dirty="0">
                  <a:solidFill>
                    <a:schemeClr val="bg1">
                      <a:lumMod val="85000"/>
                    </a:schemeClr>
                  </a:solidFill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  <a:p>
                <a:pPr marL="266700" algn="l" rtl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a-IR" sz="1600" i="1" dirty="0" smtClean="0">
                  <a:solidFill>
                    <a:schemeClr val="bg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sz="500" i="1" dirty="0" smtClean="0">
                  <a:solidFill>
                    <a:schemeClr val="bg1"/>
                  </a:solidFill>
                </a:endParaRPr>
              </a:p>
              <a:p>
                <a:pPr indent="361950">
                  <a:lnSpc>
                    <a:spcPct val="150000"/>
                  </a:lnSpc>
                </a:pPr>
                <a:r>
                  <a:rPr lang="fa-IR" sz="1600" dirty="0" smtClean="0">
                    <a:solidFill>
                      <a:schemeClr val="bg1">
                        <a:lumMod val="85000"/>
                      </a:schemeClr>
                    </a:solidFill>
                    <a:latin typeface="IRANSans" panose="020B0506030804020204" pitchFamily="34" charset="-78"/>
                    <a:cs typeface="IRANSans" panose="020B0506030804020204" pitchFamily="34" charset="-78"/>
                  </a:rPr>
                  <a:t>که در آن از مفهوم </a:t>
                </a:r>
                <a:r>
                  <a:rPr lang="fa-IR" sz="1600" b="1" dirty="0" smtClean="0">
                    <a:solidFill>
                      <a:schemeClr val="bg1">
                        <a:lumMod val="85000"/>
                      </a:schemeClr>
                    </a:solidFill>
                    <a:latin typeface="IRANSans" panose="020B0506030804020204" pitchFamily="34" charset="-78"/>
                    <a:cs typeface="IRANSans" panose="020B0506030804020204" pitchFamily="34" charset="-78"/>
                  </a:rPr>
                  <a:t>آنتروپی</a:t>
                </a:r>
                <a:r>
                  <a:rPr lang="fa-IR" sz="1600" dirty="0" smtClean="0">
                    <a:solidFill>
                      <a:schemeClr val="bg1">
                        <a:lumMod val="85000"/>
                      </a:schemeClr>
                    </a:solidFill>
                    <a:latin typeface="IRANSans" panose="020B0506030804020204" pitchFamily="34" charset="-78"/>
                    <a:cs typeface="IRANSans" panose="020B0506030804020204" pitchFamily="34" charset="-78"/>
                  </a:rPr>
                  <a:t> با تعریف زیر استفاده شده</a:t>
                </a:r>
                <a:endParaRPr lang="en-US" sz="1600" dirty="0" smtClean="0">
                  <a:solidFill>
                    <a:schemeClr val="bg1">
                      <a:lumMod val="85000"/>
                    </a:schemeClr>
                  </a:solidFill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  <a:p>
                <a:pPr marL="542925" indent="-276225" algn="l" rtl="0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1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5"/>
                            </m:r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fa-IR" sz="1400" dirty="0" smtClean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</mc:Choice>
        <mc:Fallback xmlns="">
          <p:sp>
            <p:nvSpPr>
              <p:cNvPr id="30" name="Tex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1" y="1860056"/>
                <a:ext cx="5241328" cy="3758888"/>
              </a:xfrm>
              <a:prstGeom prst="rect">
                <a:avLst/>
              </a:prstGeom>
              <a:blipFill>
                <a:blip r:embed="rId4"/>
                <a:stretch>
                  <a:fillRect r="-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Isosceles Triangle 31"/>
          <p:cNvSpPr/>
          <p:nvPr/>
        </p:nvSpPr>
        <p:spPr>
          <a:xfrm rot="5400000">
            <a:off x="5989071" y="2120711"/>
            <a:ext cx="127781" cy="124691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2"/>
          <p:cNvSpPr txBox="1">
            <a:spLocks/>
          </p:cNvSpPr>
          <p:nvPr/>
        </p:nvSpPr>
        <p:spPr>
          <a:xfrm>
            <a:off x="1409701" y="754857"/>
            <a:ext cx="4953426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 smtClean="0">
                <a:solidFill>
                  <a:srgbClr val="00B0F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جنگل تصادفی</a:t>
            </a:r>
            <a:endParaRPr lang="en-US" sz="3600" b="1" dirty="0">
              <a:solidFill>
                <a:srgbClr val="00B0F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3" name="Text Placeholder 2"/>
          <p:cNvSpPr txBox="1">
            <a:spLocks/>
          </p:cNvSpPr>
          <p:nvPr/>
        </p:nvSpPr>
        <p:spPr>
          <a:xfrm>
            <a:off x="3634740" y="1307932"/>
            <a:ext cx="2701692" cy="447978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00000"/>
              </a:lnSpc>
            </a:pPr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Random Forest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7646102" y="4235582"/>
            <a:ext cx="738663" cy="1135441"/>
            <a:chOff x="7646102" y="2995292"/>
            <a:chExt cx="738663" cy="1135441"/>
          </a:xfrm>
        </p:grpSpPr>
        <p:sp>
          <p:nvSpPr>
            <p:cNvPr id="28" name="Text Placeholder 2"/>
            <p:cNvSpPr txBox="1">
              <a:spLocks/>
            </p:cNvSpPr>
            <p:nvPr/>
          </p:nvSpPr>
          <p:spPr>
            <a:xfrm>
              <a:off x="7648867" y="2995292"/>
              <a:ext cx="735898" cy="3186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/>
            <a:lstStyle>
              <a:lvl1pPr marL="0" indent="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US" sz="2000" dirty="0" smtClean="0">
                  <a:latin typeface="IRANSans" panose="020B0506030804020204" pitchFamily="34" charset="-78"/>
                  <a:cs typeface="IRANSans" panose="020B0506030804020204" pitchFamily="34" charset="-78"/>
                </a:rPr>
                <a:t>NB</a:t>
              </a:r>
              <a:endParaRPr lang="en-US" sz="20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31" name="Text Placeholder 2"/>
            <p:cNvSpPr txBox="1">
              <a:spLocks/>
            </p:cNvSpPr>
            <p:nvPr/>
          </p:nvSpPr>
          <p:spPr>
            <a:xfrm>
              <a:off x="7646102" y="3402964"/>
              <a:ext cx="735898" cy="3186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/>
            <a:lstStyle>
              <a:lvl1pPr marL="0" indent="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US" sz="2000" dirty="0" smtClean="0">
                  <a:latin typeface="IRANSans" panose="020B0506030804020204" pitchFamily="34" charset="-78"/>
                  <a:cs typeface="IRANSans" panose="020B0506030804020204" pitchFamily="34" charset="-78"/>
                </a:rPr>
                <a:t>SVM</a:t>
              </a:r>
              <a:endParaRPr lang="en-US" sz="20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29" name="Text Placeholder 2"/>
            <p:cNvSpPr txBox="1">
              <a:spLocks/>
            </p:cNvSpPr>
            <p:nvPr/>
          </p:nvSpPr>
          <p:spPr>
            <a:xfrm>
              <a:off x="7646102" y="3812039"/>
              <a:ext cx="735898" cy="318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/>
            <a:lstStyle>
              <a:lvl1pPr marL="0" indent="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US" sz="2000" dirty="0" smtClean="0">
                  <a:solidFill>
                    <a:schemeClr val="bg1"/>
                  </a:solidFill>
                  <a:latin typeface="IRANSans" panose="020B0506030804020204" pitchFamily="34" charset="-78"/>
                  <a:cs typeface="IRANSans" panose="020B0506030804020204" pitchFamily="34" charset="-78"/>
                </a:rPr>
                <a:t>RF</a:t>
              </a:r>
              <a:endParaRPr lang="en-US" sz="2000" dirty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sp>
        <p:nvSpPr>
          <p:cNvPr id="24" name="Isosceles Triangle 23"/>
          <p:cNvSpPr/>
          <p:nvPr/>
        </p:nvSpPr>
        <p:spPr>
          <a:xfrm rot="5400000">
            <a:off x="5627946" y="2616341"/>
            <a:ext cx="91177" cy="8897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Isosceles Triangle 25"/>
          <p:cNvSpPr/>
          <p:nvPr/>
        </p:nvSpPr>
        <p:spPr>
          <a:xfrm rot="5400000">
            <a:off x="5627946" y="2966386"/>
            <a:ext cx="91177" cy="8897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Isosceles Triangle 32"/>
          <p:cNvSpPr/>
          <p:nvPr/>
        </p:nvSpPr>
        <p:spPr>
          <a:xfrm rot="5400000">
            <a:off x="5627946" y="3647424"/>
            <a:ext cx="91177" cy="8897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Isosceles Triangle 33"/>
          <p:cNvSpPr/>
          <p:nvPr/>
        </p:nvSpPr>
        <p:spPr>
          <a:xfrm rot="5400000">
            <a:off x="5627946" y="4847575"/>
            <a:ext cx="91177" cy="8897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14" y="5065763"/>
            <a:ext cx="610519" cy="610519"/>
          </a:xfrm>
          <a:prstGeom prst="ellipse">
            <a:avLst/>
          </a:prstGeom>
          <a:ln w="3175" cap="rnd">
            <a:solidFill>
              <a:schemeClr val="tx1">
                <a:lumMod val="75000"/>
                <a:lumOff val="2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7204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6834239" y="0"/>
            <a:ext cx="2309759" cy="6400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45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ّ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مـــــه‌ 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یـادگیـــری مـــدل‌ها</a:t>
            </a:r>
            <a:r>
              <a:rPr lang="en-US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داده‌هــای آمــــوزش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ارزیــابی مــدل‌‌ها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پـیــاده‌ســـازی‌ها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نتیجـــه‌گیـــری</a:t>
            </a: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7060518" y="1232646"/>
            <a:ext cx="1857199" cy="929473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r>
              <a:rPr lang="fa-IR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الگوریتم‌ها</a:t>
            </a:r>
            <a:r>
              <a:rPr lang="fa-IR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ی</a:t>
            </a:r>
          </a:p>
          <a:p>
            <a:pPr>
              <a:lnSpc>
                <a:spcPts val="2500"/>
              </a:lnSpc>
            </a:pPr>
            <a:r>
              <a:rPr lang="fa-IR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یادگیری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 smtClean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 smtClean="0"/>
              <a:t>دانشگاه صنعتی امیرکبیر  </a:t>
            </a:r>
            <a:endParaRPr lang="en-US" sz="1000" b="0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5788904" y="154456"/>
            <a:ext cx="3145371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000" b="0" dirty="0" smtClean="0">
                <a:solidFill>
                  <a:srgbClr val="00B0F0"/>
                </a:solidFill>
              </a:rPr>
              <a:t>سامانه تشخیص موضوع و</a:t>
            </a:r>
            <a:r>
              <a:rPr lang="fa-IR" sz="1000" b="0" baseline="0" dirty="0" smtClean="0">
                <a:solidFill>
                  <a:srgbClr val="00B0F0"/>
                </a:solidFill>
              </a:rPr>
              <a:t> نوع پرسش</a:t>
            </a:r>
            <a:r>
              <a:rPr lang="en-US" sz="1000" b="0" baseline="0" dirty="0" smtClean="0">
                <a:solidFill>
                  <a:srgbClr val="00B0F0"/>
                </a:solidFill>
              </a:rPr>
              <a:t> </a:t>
            </a:r>
            <a:r>
              <a:rPr lang="fa-IR" sz="1000" b="0" baseline="0" dirty="0" smtClean="0">
                <a:solidFill>
                  <a:srgbClr val="00B0F0"/>
                </a:solidFill>
              </a:rPr>
              <a:t> </a:t>
            </a:r>
            <a:r>
              <a:rPr lang="fa-IR" sz="1000" b="1" baseline="0" dirty="0" smtClean="0">
                <a:solidFill>
                  <a:srgbClr val="00B0F0"/>
                </a:solidFill>
              </a:rPr>
              <a:t>  </a:t>
            </a:r>
            <a:r>
              <a:rPr lang="en-US" sz="1000" b="1" baseline="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a-IR" sz="1000" b="0" baseline="0" dirty="0" smtClean="0">
                <a:solidFill>
                  <a:schemeClr val="bg1">
                    <a:lumMod val="50000"/>
                  </a:schemeClr>
                </a:solidFill>
              </a:rPr>
              <a:t>امیراحمد حبیبی</a:t>
            </a:r>
            <a:endParaRPr lang="en-US" sz="1050" b="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Isosceles Triangle 21"/>
          <p:cNvSpPr/>
          <p:nvPr/>
        </p:nvSpPr>
        <p:spPr>
          <a:xfrm rot="16200000">
            <a:off x="7361840" y="1697131"/>
            <a:ext cx="274290" cy="274791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0" name="Text Placeholder 2"/>
          <p:cNvSpPr txBox="1">
            <a:spLocks/>
          </p:cNvSpPr>
          <p:nvPr/>
        </p:nvSpPr>
        <p:spPr>
          <a:xfrm>
            <a:off x="885825" y="2162119"/>
            <a:ext cx="4707929" cy="3271742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fa-IR" sz="2000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ساخت چندین درخت تصمیم</a:t>
            </a:r>
          </a:p>
          <a:p>
            <a:pPr>
              <a:lnSpc>
                <a:spcPct val="150000"/>
              </a:lnSpc>
            </a:pPr>
            <a:endParaRPr lang="fa-IR" sz="1050" dirty="0" smtClean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>
              <a:lnSpc>
                <a:spcPct val="150000"/>
              </a:lnSpc>
            </a:pPr>
            <a:r>
              <a:rPr lang="fa-IR" sz="2000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یافتن بهترین ویژگی نه از میان همۀ ویژگی‌ها بلکه از بین </a:t>
            </a:r>
            <a:r>
              <a:rPr lang="fa-IR" sz="2000" b="1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زیرمجموعه‌ای تصادفی </a:t>
            </a:r>
            <a:r>
              <a:rPr lang="fa-IR" sz="2000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از ویژگی‌ها</a:t>
            </a:r>
            <a:endParaRPr lang="fa-IR" sz="1050" dirty="0" smtClean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>
              <a:lnSpc>
                <a:spcPct val="150000"/>
              </a:lnSpc>
            </a:pPr>
            <a:endParaRPr lang="fa-IR" sz="1050" dirty="0" smtClean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>
              <a:lnSpc>
                <a:spcPct val="150000"/>
              </a:lnSpc>
            </a:pPr>
            <a:r>
              <a:rPr lang="fa-IR" sz="2000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و نهایتاً یافتن اتفاق نظر بین پیش‌بینی‌ها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2" name="Isosceles Triangle 31"/>
          <p:cNvSpPr/>
          <p:nvPr/>
        </p:nvSpPr>
        <p:spPr>
          <a:xfrm rot="5400000">
            <a:off x="5742140" y="2372144"/>
            <a:ext cx="127781" cy="124691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2"/>
          <p:cNvSpPr txBox="1">
            <a:spLocks/>
          </p:cNvSpPr>
          <p:nvPr/>
        </p:nvSpPr>
        <p:spPr>
          <a:xfrm>
            <a:off x="1409701" y="754857"/>
            <a:ext cx="4953426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 smtClean="0">
                <a:solidFill>
                  <a:srgbClr val="00B0F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جنگل تصادفی</a:t>
            </a:r>
            <a:endParaRPr lang="en-US" sz="3600" b="1" dirty="0">
              <a:solidFill>
                <a:srgbClr val="00B0F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3" name="Text Placeholder 2"/>
          <p:cNvSpPr txBox="1">
            <a:spLocks/>
          </p:cNvSpPr>
          <p:nvPr/>
        </p:nvSpPr>
        <p:spPr>
          <a:xfrm>
            <a:off x="3634740" y="1307932"/>
            <a:ext cx="2701692" cy="447978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00000"/>
              </a:lnSpc>
            </a:pPr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Random Forest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7646102" y="4235582"/>
            <a:ext cx="738663" cy="1135441"/>
            <a:chOff x="7646102" y="2995292"/>
            <a:chExt cx="738663" cy="1135441"/>
          </a:xfrm>
        </p:grpSpPr>
        <p:sp>
          <p:nvSpPr>
            <p:cNvPr id="28" name="Text Placeholder 2"/>
            <p:cNvSpPr txBox="1">
              <a:spLocks/>
            </p:cNvSpPr>
            <p:nvPr/>
          </p:nvSpPr>
          <p:spPr>
            <a:xfrm>
              <a:off x="7648867" y="2995292"/>
              <a:ext cx="735898" cy="3186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/>
            <a:lstStyle>
              <a:lvl1pPr marL="0" indent="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US" sz="2000" dirty="0" smtClean="0">
                  <a:latin typeface="IRANSans" panose="020B0506030804020204" pitchFamily="34" charset="-78"/>
                  <a:cs typeface="IRANSans" panose="020B0506030804020204" pitchFamily="34" charset="-78"/>
                </a:rPr>
                <a:t>NB</a:t>
              </a:r>
              <a:endParaRPr lang="en-US" sz="20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31" name="Text Placeholder 2"/>
            <p:cNvSpPr txBox="1">
              <a:spLocks/>
            </p:cNvSpPr>
            <p:nvPr/>
          </p:nvSpPr>
          <p:spPr>
            <a:xfrm>
              <a:off x="7646102" y="3402964"/>
              <a:ext cx="735898" cy="3186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/>
            <a:lstStyle>
              <a:lvl1pPr marL="0" indent="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US" sz="2000" dirty="0" smtClean="0">
                  <a:latin typeface="IRANSans" panose="020B0506030804020204" pitchFamily="34" charset="-78"/>
                  <a:cs typeface="IRANSans" panose="020B0506030804020204" pitchFamily="34" charset="-78"/>
                </a:rPr>
                <a:t>SVM</a:t>
              </a:r>
              <a:endParaRPr lang="en-US" sz="20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29" name="Text Placeholder 2"/>
            <p:cNvSpPr txBox="1">
              <a:spLocks/>
            </p:cNvSpPr>
            <p:nvPr/>
          </p:nvSpPr>
          <p:spPr>
            <a:xfrm>
              <a:off x="7646102" y="3812039"/>
              <a:ext cx="735898" cy="318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/>
            <a:lstStyle>
              <a:lvl1pPr marL="0" indent="0" algn="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US" sz="2000" dirty="0" smtClean="0">
                  <a:solidFill>
                    <a:schemeClr val="bg1"/>
                  </a:solidFill>
                  <a:latin typeface="IRANSans" panose="020B0506030804020204" pitchFamily="34" charset="-78"/>
                  <a:cs typeface="IRANSans" panose="020B0506030804020204" pitchFamily="34" charset="-78"/>
                </a:rPr>
                <a:t>RF</a:t>
              </a:r>
              <a:endParaRPr lang="en-US" sz="2000" dirty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sp>
        <p:nvSpPr>
          <p:cNvPr id="35" name="Isosceles Triangle 34"/>
          <p:cNvSpPr/>
          <p:nvPr/>
        </p:nvSpPr>
        <p:spPr>
          <a:xfrm rot="5400000">
            <a:off x="5742140" y="3351338"/>
            <a:ext cx="127781" cy="124691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/>
          <p:cNvSpPr/>
          <p:nvPr/>
        </p:nvSpPr>
        <p:spPr>
          <a:xfrm rot="5400000">
            <a:off x="5742140" y="4741988"/>
            <a:ext cx="127781" cy="124691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98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6834239" y="0"/>
            <a:ext cx="2309759" cy="6400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46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ّ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مـــــه‌ 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یـادگیـــری مـــدل‌ها</a:t>
            </a:r>
            <a:r>
              <a:rPr lang="en-US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داده‌هــای آمــــوزش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ارزیــابی مــدل‌‌ها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پـیــاده‌ســـازی‌ها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نتیجـــه‌گیـــری</a:t>
            </a: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7247973" y="1032902"/>
            <a:ext cx="1431964" cy="266294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</a:pPr>
            <a:r>
              <a:rPr lang="fa-IR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شـیوۀ </a:t>
            </a:r>
          </a:p>
          <a:p>
            <a:pPr>
              <a:lnSpc>
                <a:spcPts val="2500"/>
              </a:lnSpc>
            </a:pPr>
            <a:r>
              <a:rPr lang="fa-IR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ارائــۀ</a:t>
            </a:r>
          </a:p>
          <a:p>
            <a:pPr>
              <a:lnSpc>
                <a:spcPts val="2500"/>
              </a:lnSpc>
            </a:pPr>
            <a:r>
              <a:rPr lang="fa-IR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داد‌ه‌های</a:t>
            </a:r>
          </a:p>
          <a:p>
            <a:pPr>
              <a:lnSpc>
                <a:spcPts val="2500"/>
              </a:lnSpc>
            </a:pPr>
            <a:r>
              <a:rPr lang="fa-IR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آمـوزش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 smtClean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 smtClean="0"/>
              <a:t>دانشگاه صنعتی امیرکبیر  </a:t>
            </a:r>
            <a:endParaRPr lang="en-US" sz="1000" b="0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5788904" y="154456"/>
            <a:ext cx="3145371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000" b="0" dirty="0" smtClean="0">
                <a:solidFill>
                  <a:srgbClr val="00B0F0"/>
                </a:solidFill>
              </a:rPr>
              <a:t>سامانه تشخیص موضوع و</a:t>
            </a:r>
            <a:r>
              <a:rPr lang="fa-IR" sz="1000" b="0" baseline="0" dirty="0" smtClean="0">
                <a:solidFill>
                  <a:srgbClr val="00B0F0"/>
                </a:solidFill>
              </a:rPr>
              <a:t> نوع پرسش</a:t>
            </a:r>
            <a:r>
              <a:rPr lang="en-US" sz="1000" b="0" baseline="0" dirty="0" smtClean="0">
                <a:solidFill>
                  <a:srgbClr val="00B0F0"/>
                </a:solidFill>
              </a:rPr>
              <a:t> </a:t>
            </a:r>
            <a:r>
              <a:rPr lang="fa-IR" sz="1000" b="0" baseline="0" dirty="0" smtClean="0">
                <a:solidFill>
                  <a:srgbClr val="00B0F0"/>
                </a:solidFill>
              </a:rPr>
              <a:t> </a:t>
            </a:r>
            <a:r>
              <a:rPr lang="fa-IR" sz="1000" b="1" baseline="0" dirty="0" smtClean="0">
                <a:solidFill>
                  <a:srgbClr val="00B0F0"/>
                </a:solidFill>
              </a:rPr>
              <a:t>  </a:t>
            </a:r>
            <a:r>
              <a:rPr lang="en-US" sz="1000" b="1" baseline="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a-IR" sz="1000" b="0" baseline="0" dirty="0" smtClean="0">
                <a:solidFill>
                  <a:schemeClr val="bg1">
                    <a:lumMod val="50000"/>
                  </a:schemeClr>
                </a:solidFill>
              </a:rPr>
              <a:t>امیراحمد حبیبی</a:t>
            </a:r>
            <a:endParaRPr lang="en-US" sz="1050" b="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Isosceles Triangle 21"/>
          <p:cNvSpPr/>
          <p:nvPr/>
        </p:nvSpPr>
        <p:spPr>
          <a:xfrm>
            <a:off x="7414519" y="1468513"/>
            <a:ext cx="245201" cy="245649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4" name="Text Placeholder 2"/>
          <p:cNvSpPr txBox="1">
            <a:spLocks/>
          </p:cNvSpPr>
          <p:nvPr/>
        </p:nvSpPr>
        <p:spPr>
          <a:xfrm>
            <a:off x="7278741" y="3442377"/>
            <a:ext cx="1420754" cy="477283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000" b="1" dirty="0" smtClean="0">
                <a:solidFill>
                  <a:schemeClr val="bg1">
                    <a:lumMod val="50000"/>
                  </a:schemeClr>
                </a:solidFill>
                <a:latin typeface="IRANSans Light" panose="020B0506030804020204" pitchFamily="34" charset="-78"/>
                <a:cs typeface="IRANSans Light" panose="020B0506030804020204" pitchFamily="34" charset="-78"/>
              </a:rPr>
              <a:t>بردار پرسش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7276849" y="3325528"/>
            <a:ext cx="1424539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0" name="Text Placeholder 2"/>
          <p:cNvSpPr txBox="1">
            <a:spLocks/>
          </p:cNvSpPr>
          <p:nvPr/>
        </p:nvSpPr>
        <p:spPr>
          <a:xfrm>
            <a:off x="1263516" y="1684323"/>
            <a:ext cx="4720761" cy="32559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1800" b="1" dirty="0" smtClean="0">
                <a:latin typeface="IRANSans Light" panose="020B0506030804020204" pitchFamily="34" charset="-78"/>
                <a:cs typeface="IRANSans Light" panose="020B0506030804020204" pitchFamily="34" charset="-78"/>
              </a:rPr>
              <a:t>ایدۀ فضای معنایی و حل یک مسئله بهینه‌سازی</a:t>
            </a:r>
            <a:endParaRPr lang="en-US" sz="1800" b="1" dirty="0"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32" name="Isosceles Triangle 31"/>
          <p:cNvSpPr/>
          <p:nvPr/>
        </p:nvSpPr>
        <p:spPr>
          <a:xfrm rot="5400000">
            <a:off x="6005483" y="1784777"/>
            <a:ext cx="127781" cy="124691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2"/>
          <p:cNvSpPr txBox="1">
            <a:spLocks/>
          </p:cNvSpPr>
          <p:nvPr/>
        </p:nvSpPr>
        <p:spPr>
          <a:xfrm>
            <a:off x="3256390" y="803649"/>
            <a:ext cx="2601941" cy="499256"/>
          </a:xfrm>
          <a:prstGeom prst="rect">
            <a:avLst/>
          </a:prstGeom>
          <a:solidFill>
            <a:srgbClr val="00B0F0"/>
          </a:solidFill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بردار تعبیۀ کلمات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6" name="Text Placeholder 2"/>
          <p:cNvSpPr txBox="1">
            <a:spLocks/>
          </p:cNvSpPr>
          <p:nvPr/>
        </p:nvSpPr>
        <p:spPr>
          <a:xfrm>
            <a:off x="5970601" y="803649"/>
            <a:ext cx="490041" cy="499256"/>
          </a:xfrm>
          <a:prstGeom prst="rect">
            <a:avLst/>
          </a:prstGeom>
          <a:solidFill>
            <a:srgbClr val="00B0F0"/>
          </a:solidFill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2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586802" y="2205159"/>
            <a:ext cx="5783376" cy="3619501"/>
            <a:chOff x="298081" y="2282902"/>
            <a:chExt cx="6216595" cy="3512521"/>
          </a:xfrm>
        </p:grpSpPr>
        <p:sp>
          <p:nvSpPr>
            <p:cNvPr id="57" name="Rectangle 56"/>
            <p:cNvSpPr/>
            <p:nvPr/>
          </p:nvSpPr>
          <p:spPr>
            <a:xfrm>
              <a:off x="298081" y="2282902"/>
              <a:ext cx="6216595" cy="351252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298081" y="2375811"/>
              <a:ext cx="6196159" cy="3350255"/>
              <a:chOff x="298081" y="2375811"/>
              <a:chExt cx="6196159" cy="3350255"/>
            </a:xfrm>
          </p:grpSpPr>
          <p:sp>
            <p:nvSpPr>
              <p:cNvPr id="23" name="Text Placeholder 2"/>
              <p:cNvSpPr txBox="1">
                <a:spLocks/>
              </p:cNvSpPr>
              <p:nvPr/>
            </p:nvSpPr>
            <p:spPr>
              <a:xfrm>
                <a:off x="5858331" y="3349796"/>
                <a:ext cx="635909" cy="325598"/>
              </a:xfrm>
              <a:prstGeom prst="rect">
                <a:avLst/>
              </a:prstGeom>
            </p:spPr>
            <p:txBody>
              <a:bodyPr/>
              <a:lstStyle>
                <a:lvl1pPr marL="0" indent="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fa-IR" sz="1400" b="1" dirty="0" smtClean="0">
                    <a:latin typeface="IRANSans Light" panose="020B0506030804020204" pitchFamily="34" charset="-78"/>
                    <a:cs typeface="IRANSans Light" panose="020B0506030804020204" pitchFamily="34" charset="-78"/>
                  </a:rPr>
                  <a:t>تهران</a:t>
                </a:r>
                <a:endParaRPr lang="en-US" sz="1400" b="1" dirty="0">
                  <a:latin typeface="IRANSans Light" panose="020B0506030804020204" pitchFamily="34" charset="-78"/>
                  <a:cs typeface="IRANSans Light" panose="020B0506030804020204" pitchFamily="34" charset="-78"/>
                </a:endParaRPr>
              </a:p>
            </p:txBody>
          </p:sp>
          <p:cxnSp>
            <p:nvCxnSpPr>
              <p:cNvPr id="7" name="Straight Arrow Connector 6"/>
              <p:cNvCxnSpPr/>
              <p:nvPr/>
            </p:nvCxnSpPr>
            <p:spPr>
              <a:xfrm flipH="1" flipV="1">
                <a:off x="4145280" y="2606040"/>
                <a:ext cx="1981200" cy="83633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 flipH="1" flipV="1">
                <a:off x="2941320" y="3442377"/>
                <a:ext cx="1379220" cy="10523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 flipH="1" flipV="1">
                <a:off x="2453640" y="3733800"/>
                <a:ext cx="1897380" cy="9790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 flipH="1" flipV="1">
                <a:off x="2880360" y="4008120"/>
                <a:ext cx="1371600" cy="8839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 flipH="1" flipV="1">
                <a:off x="1752600" y="3962400"/>
                <a:ext cx="2049780" cy="10058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flipH="1" flipV="1">
                <a:off x="1836420" y="4130040"/>
                <a:ext cx="2308860" cy="10436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flipH="1" flipV="1">
                <a:off x="1760220" y="4297680"/>
                <a:ext cx="2202180" cy="8686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flipH="1" flipV="1">
                <a:off x="822960" y="4975860"/>
                <a:ext cx="3429000" cy="5591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 Placeholder 2"/>
              <p:cNvSpPr txBox="1">
                <a:spLocks/>
              </p:cNvSpPr>
              <p:nvPr/>
            </p:nvSpPr>
            <p:spPr>
              <a:xfrm>
                <a:off x="3620459" y="2375811"/>
                <a:ext cx="635909" cy="325598"/>
              </a:xfrm>
              <a:prstGeom prst="rect">
                <a:avLst/>
              </a:prstGeom>
            </p:spPr>
            <p:txBody>
              <a:bodyPr/>
              <a:lstStyle>
                <a:lvl1pPr marL="0" indent="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fa-IR" sz="1400" b="1" dirty="0" smtClean="0">
                    <a:latin typeface="IRANSans Light" panose="020B0506030804020204" pitchFamily="34" charset="-78"/>
                    <a:cs typeface="IRANSans Light" panose="020B0506030804020204" pitchFamily="34" charset="-78"/>
                  </a:rPr>
                  <a:t>ایران</a:t>
                </a:r>
                <a:endParaRPr lang="en-US" sz="1400" b="1" dirty="0">
                  <a:latin typeface="IRANSans Light" panose="020B0506030804020204" pitchFamily="34" charset="-78"/>
                  <a:cs typeface="IRANSans Light" panose="020B0506030804020204" pitchFamily="34" charset="-78"/>
                </a:endParaRPr>
              </a:p>
            </p:txBody>
          </p:sp>
          <p:sp>
            <p:nvSpPr>
              <p:cNvPr id="42" name="Text Placeholder 2"/>
              <p:cNvSpPr txBox="1">
                <a:spLocks/>
              </p:cNvSpPr>
              <p:nvPr/>
            </p:nvSpPr>
            <p:spPr>
              <a:xfrm>
                <a:off x="4116402" y="4322406"/>
                <a:ext cx="635909" cy="325598"/>
              </a:xfrm>
              <a:prstGeom prst="rect">
                <a:avLst/>
              </a:prstGeom>
            </p:spPr>
            <p:txBody>
              <a:bodyPr/>
              <a:lstStyle>
                <a:lvl1pPr marL="0" indent="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fa-IR" sz="1400" b="1" dirty="0" smtClean="0">
                    <a:latin typeface="IRANSans Light" panose="020B0506030804020204" pitchFamily="34" charset="-78"/>
                    <a:cs typeface="IRANSans Light" panose="020B0506030804020204" pitchFamily="34" charset="-78"/>
                  </a:rPr>
                  <a:t>آنکارا</a:t>
                </a:r>
                <a:endParaRPr lang="en-US" sz="1400" b="1" dirty="0">
                  <a:latin typeface="IRANSans Light" panose="020B0506030804020204" pitchFamily="34" charset="-78"/>
                  <a:cs typeface="IRANSans Light" panose="020B0506030804020204" pitchFamily="34" charset="-78"/>
                </a:endParaRPr>
              </a:p>
            </p:txBody>
          </p:sp>
          <p:sp>
            <p:nvSpPr>
              <p:cNvPr id="43" name="Text Placeholder 2"/>
              <p:cNvSpPr txBox="1">
                <a:spLocks/>
              </p:cNvSpPr>
              <p:nvPr/>
            </p:nvSpPr>
            <p:spPr>
              <a:xfrm>
                <a:off x="2477259" y="3233481"/>
                <a:ext cx="635909" cy="325598"/>
              </a:xfrm>
              <a:prstGeom prst="rect">
                <a:avLst/>
              </a:prstGeom>
            </p:spPr>
            <p:txBody>
              <a:bodyPr/>
              <a:lstStyle>
                <a:lvl1pPr marL="0" indent="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fa-IR" sz="1400" b="1" dirty="0" smtClean="0">
                    <a:latin typeface="IRANSans Light" panose="020B0506030804020204" pitchFamily="34" charset="-78"/>
                    <a:cs typeface="IRANSans Light" panose="020B0506030804020204" pitchFamily="34" charset="-78"/>
                  </a:rPr>
                  <a:t>ترکیه</a:t>
                </a:r>
                <a:endParaRPr lang="en-US" sz="1400" b="1" dirty="0">
                  <a:latin typeface="IRANSans Light" panose="020B0506030804020204" pitchFamily="34" charset="-78"/>
                  <a:cs typeface="IRANSans Light" panose="020B0506030804020204" pitchFamily="34" charset="-78"/>
                </a:endParaRPr>
              </a:p>
            </p:txBody>
          </p:sp>
          <p:sp>
            <p:nvSpPr>
              <p:cNvPr id="44" name="Text Placeholder 2"/>
              <p:cNvSpPr txBox="1">
                <a:spLocks/>
              </p:cNvSpPr>
              <p:nvPr/>
            </p:nvSpPr>
            <p:spPr>
              <a:xfrm>
                <a:off x="4213835" y="4557688"/>
                <a:ext cx="635909" cy="325598"/>
              </a:xfrm>
              <a:prstGeom prst="rect">
                <a:avLst/>
              </a:prstGeom>
            </p:spPr>
            <p:txBody>
              <a:bodyPr/>
              <a:lstStyle>
                <a:lvl1pPr marL="0" indent="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fa-IR" sz="1400" b="1" dirty="0" smtClean="0">
                    <a:latin typeface="IRANSans Light" panose="020B0506030804020204" pitchFamily="34" charset="-78"/>
                    <a:cs typeface="IRANSans Light" panose="020B0506030804020204" pitchFamily="34" charset="-78"/>
                  </a:rPr>
                  <a:t>مسکو</a:t>
                </a:r>
                <a:endParaRPr lang="en-US" sz="1400" b="1" dirty="0">
                  <a:latin typeface="IRANSans Light" panose="020B0506030804020204" pitchFamily="34" charset="-78"/>
                  <a:cs typeface="IRANSans Light" panose="020B0506030804020204" pitchFamily="34" charset="-78"/>
                </a:endParaRPr>
              </a:p>
            </p:txBody>
          </p:sp>
          <p:sp>
            <p:nvSpPr>
              <p:cNvPr id="45" name="Text Placeholder 2"/>
              <p:cNvSpPr txBox="1">
                <a:spLocks/>
              </p:cNvSpPr>
              <p:nvPr/>
            </p:nvSpPr>
            <p:spPr>
              <a:xfrm>
                <a:off x="1836420" y="3533047"/>
                <a:ext cx="721706" cy="325598"/>
              </a:xfrm>
              <a:prstGeom prst="rect">
                <a:avLst/>
              </a:prstGeom>
            </p:spPr>
            <p:txBody>
              <a:bodyPr/>
              <a:lstStyle>
                <a:lvl1pPr marL="0" indent="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fa-IR" sz="1400" b="1" dirty="0" smtClean="0">
                    <a:latin typeface="IRANSans Light" panose="020B0506030804020204" pitchFamily="34" charset="-78"/>
                    <a:cs typeface="IRANSans Light" panose="020B0506030804020204" pitchFamily="34" charset="-78"/>
                  </a:rPr>
                  <a:t>روسیه</a:t>
                </a:r>
                <a:endParaRPr lang="en-US" sz="1400" b="1" dirty="0">
                  <a:latin typeface="IRANSans Light" panose="020B0506030804020204" pitchFamily="34" charset="-78"/>
                  <a:cs typeface="IRANSans Light" panose="020B0506030804020204" pitchFamily="34" charset="-78"/>
                </a:endParaRPr>
              </a:p>
            </p:txBody>
          </p:sp>
          <p:sp>
            <p:nvSpPr>
              <p:cNvPr id="46" name="Text Placeholder 2"/>
              <p:cNvSpPr txBox="1">
                <a:spLocks/>
              </p:cNvSpPr>
              <p:nvPr/>
            </p:nvSpPr>
            <p:spPr>
              <a:xfrm>
                <a:off x="3954861" y="4815382"/>
                <a:ext cx="477866" cy="325598"/>
              </a:xfrm>
              <a:prstGeom prst="rect">
                <a:avLst/>
              </a:prstGeom>
            </p:spPr>
            <p:txBody>
              <a:bodyPr/>
              <a:lstStyle>
                <a:lvl1pPr marL="0" indent="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fa-IR" sz="1400" b="1" dirty="0" smtClean="0">
                    <a:latin typeface="IRANSans Light" panose="020B0506030804020204" pitchFamily="34" charset="-78"/>
                    <a:cs typeface="IRANSans Light" panose="020B0506030804020204" pitchFamily="34" charset="-78"/>
                  </a:rPr>
                  <a:t>آتن</a:t>
                </a:r>
                <a:endParaRPr lang="en-US" sz="1400" b="1" dirty="0">
                  <a:latin typeface="IRANSans Light" panose="020B0506030804020204" pitchFamily="34" charset="-78"/>
                  <a:cs typeface="IRANSans Light" panose="020B0506030804020204" pitchFamily="34" charset="-78"/>
                </a:endParaRPr>
              </a:p>
            </p:txBody>
          </p:sp>
          <p:sp>
            <p:nvSpPr>
              <p:cNvPr id="47" name="Text Placeholder 2"/>
              <p:cNvSpPr txBox="1">
                <a:spLocks/>
              </p:cNvSpPr>
              <p:nvPr/>
            </p:nvSpPr>
            <p:spPr>
              <a:xfrm>
                <a:off x="2379443" y="3879508"/>
                <a:ext cx="611407" cy="325598"/>
              </a:xfrm>
              <a:prstGeom prst="rect">
                <a:avLst/>
              </a:prstGeom>
            </p:spPr>
            <p:txBody>
              <a:bodyPr/>
              <a:lstStyle>
                <a:lvl1pPr marL="0" indent="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fa-IR" sz="1400" b="1" dirty="0" smtClean="0">
                    <a:latin typeface="IRANSans Light" panose="020B0506030804020204" pitchFamily="34" charset="-78"/>
                    <a:cs typeface="IRANSans Light" panose="020B0506030804020204" pitchFamily="34" charset="-78"/>
                  </a:rPr>
                  <a:t>یونان</a:t>
                </a:r>
                <a:endParaRPr lang="en-US" sz="1400" b="1" dirty="0">
                  <a:latin typeface="IRANSans Light" panose="020B0506030804020204" pitchFamily="34" charset="-78"/>
                  <a:cs typeface="IRANSans Light" panose="020B0506030804020204" pitchFamily="34" charset="-78"/>
                </a:endParaRPr>
              </a:p>
            </p:txBody>
          </p:sp>
          <p:sp>
            <p:nvSpPr>
              <p:cNvPr id="48" name="Text Placeholder 2"/>
              <p:cNvSpPr txBox="1">
                <a:spLocks/>
              </p:cNvSpPr>
              <p:nvPr/>
            </p:nvSpPr>
            <p:spPr>
              <a:xfrm>
                <a:off x="3483127" y="4756515"/>
                <a:ext cx="572811" cy="325598"/>
              </a:xfrm>
              <a:prstGeom prst="rect">
                <a:avLst/>
              </a:prstGeom>
            </p:spPr>
            <p:txBody>
              <a:bodyPr/>
              <a:lstStyle>
                <a:lvl1pPr marL="0" indent="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fa-IR" sz="1400" b="1" dirty="0" smtClean="0">
                    <a:latin typeface="IRANSans Light" panose="020B0506030804020204" pitchFamily="34" charset="-78"/>
                    <a:cs typeface="IRANSans Light" panose="020B0506030804020204" pitchFamily="34" charset="-78"/>
                  </a:rPr>
                  <a:t>رم</a:t>
                </a:r>
                <a:endParaRPr lang="en-US" sz="1400" b="1" dirty="0">
                  <a:latin typeface="IRANSans Light" panose="020B0506030804020204" pitchFamily="34" charset="-78"/>
                  <a:cs typeface="IRANSans Light" panose="020B0506030804020204" pitchFamily="34" charset="-78"/>
                </a:endParaRPr>
              </a:p>
            </p:txBody>
          </p:sp>
          <p:sp>
            <p:nvSpPr>
              <p:cNvPr id="49" name="Text Placeholder 2"/>
              <p:cNvSpPr txBox="1">
                <a:spLocks/>
              </p:cNvSpPr>
              <p:nvPr/>
            </p:nvSpPr>
            <p:spPr>
              <a:xfrm>
                <a:off x="1202433" y="3775634"/>
                <a:ext cx="712948" cy="325598"/>
              </a:xfrm>
              <a:prstGeom prst="rect">
                <a:avLst/>
              </a:prstGeom>
            </p:spPr>
            <p:txBody>
              <a:bodyPr/>
              <a:lstStyle>
                <a:lvl1pPr marL="0" indent="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fa-IR" sz="1400" b="1" dirty="0" smtClean="0">
                    <a:latin typeface="IRANSans Light" panose="020B0506030804020204" pitchFamily="34" charset="-78"/>
                    <a:cs typeface="IRANSans Light" panose="020B0506030804020204" pitchFamily="34" charset="-78"/>
                  </a:rPr>
                  <a:t>ایتالیا</a:t>
                </a:r>
                <a:endParaRPr lang="en-US" sz="1400" b="1" dirty="0">
                  <a:latin typeface="IRANSans Light" panose="020B0506030804020204" pitchFamily="34" charset="-78"/>
                  <a:cs typeface="IRANSans Light" panose="020B0506030804020204" pitchFamily="34" charset="-78"/>
                </a:endParaRPr>
              </a:p>
            </p:txBody>
          </p:sp>
          <p:sp>
            <p:nvSpPr>
              <p:cNvPr id="50" name="Text Placeholder 2"/>
              <p:cNvSpPr txBox="1">
                <a:spLocks/>
              </p:cNvSpPr>
              <p:nvPr/>
            </p:nvSpPr>
            <p:spPr>
              <a:xfrm>
                <a:off x="3996623" y="5023067"/>
                <a:ext cx="651040" cy="325598"/>
              </a:xfrm>
              <a:prstGeom prst="rect">
                <a:avLst/>
              </a:prstGeom>
            </p:spPr>
            <p:txBody>
              <a:bodyPr/>
              <a:lstStyle>
                <a:lvl1pPr marL="0" indent="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fa-IR" sz="1400" b="1" dirty="0" smtClean="0">
                    <a:latin typeface="IRANSans Light" panose="020B0506030804020204" pitchFamily="34" charset="-78"/>
                    <a:cs typeface="IRANSans Light" panose="020B0506030804020204" pitchFamily="34" charset="-78"/>
                  </a:rPr>
                  <a:t>توکیو</a:t>
                </a:r>
                <a:endParaRPr lang="en-US" sz="1400" b="1" dirty="0">
                  <a:latin typeface="IRANSans Light" panose="020B0506030804020204" pitchFamily="34" charset="-78"/>
                  <a:cs typeface="IRANSans Light" panose="020B0506030804020204" pitchFamily="34" charset="-78"/>
                </a:endParaRPr>
              </a:p>
            </p:txBody>
          </p:sp>
          <p:sp>
            <p:nvSpPr>
              <p:cNvPr id="51" name="Text Placeholder 2"/>
              <p:cNvSpPr txBox="1">
                <a:spLocks/>
              </p:cNvSpPr>
              <p:nvPr/>
            </p:nvSpPr>
            <p:spPr>
              <a:xfrm>
                <a:off x="1383199" y="3986747"/>
                <a:ext cx="572811" cy="325598"/>
              </a:xfrm>
              <a:prstGeom prst="rect">
                <a:avLst/>
              </a:prstGeom>
            </p:spPr>
            <p:txBody>
              <a:bodyPr/>
              <a:lstStyle>
                <a:lvl1pPr marL="0" indent="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fa-IR" sz="1400" b="1" dirty="0" smtClean="0">
                    <a:latin typeface="IRANSans Light" panose="020B0506030804020204" pitchFamily="34" charset="-78"/>
                    <a:cs typeface="IRANSans Light" panose="020B0506030804020204" pitchFamily="34" charset="-78"/>
                  </a:rPr>
                  <a:t>ژاپن</a:t>
                </a:r>
                <a:endParaRPr lang="en-US" sz="1400" b="1" dirty="0">
                  <a:latin typeface="IRANSans Light" panose="020B0506030804020204" pitchFamily="34" charset="-78"/>
                  <a:cs typeface="IRANSans Light" panose="020B0506030804020204" pitchFamily="34" charset="-78"/>
                </a:endParaRPr>
              </a:p>
            </p:txBody>
          </p:sp>
          <p:sp>
            <p:nvSpPr>
              <p:cNvPr id="52" name="Text Placeholder 2"/>
              <p:cNvSpPr txBox="1">
                <a:spLocks/>
              </p:cNvSpPr>
              <p:nvPr/>
            </p:nvSpPr>
            <p:spPr>
              <a:xfrm>
                <a:off x="3537844" y="5068256"/>
                <a:ext cx="641712" cy="325598"/>
              </a:xfrm>
              <a:prstGeom prst="rect">
                <a:avLst/>
              </a:prstGeom>
            </p:spPr>
            <p:txBody>
              <a:bodyPr/>
              <a:lstStyle>
                <a:lvl1pPr marL="0" indent="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fa-IR" sz="1400" b="1" dirty="0" smtClean="0">
                    <a:latin typeface="IRANSans Light" panose="020B0506030804020204" pitchFamily="34" charset="-78"/>
                    <a:cs typeface="IRANSans Light" panose="020B0506030804020204" pitchFamily="34" charset="-78"/>
                  </a:rPr>
                  <a:t>برلین</a:t>
                </a:r>
                <a:endParaRPr lang="en-US" sz="1400" b="1" dirty="0">
                  <a:latin typeface="IRANSans Light" panose="020B0506030804020204" pitchFamily="34" charset="-78"/>
                  <a:cs typeface="IRANSans Light" panose="020B0506030804020204" pitchFamily="34" charset="-78"/>
                </a:endParaRPr>
              </a:p>
            </p:txBody>
          </p:sp>
          <p:sp>
            <p:nvSpPr>
              <p:cNvPr id="53" name="Text Placeholder 2"/>
              <p:cNvSpPr txBox="1">
                <a:spLocks/>
              </p:cNvSpPr>
              <p:nvPr/>
            </p:nvSpPr>
            <p:spPr>
              <a:xfrm>
                <a:off x="1200320" y="4232090"/>
                <a:ext cx="668686" cy="325598"/>
              </a:xfrm>
              <a:prstGeom prst="rect">
                <a:avLst/>
              </a:prstGeom>
            </p:spPr>
            <p:txBody>
              <a:bodyPr/>
              <a:lstStyle>
                <a:lvl1pPr marL="0" indent="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fa-IR" sz="1400" b="1" dirty="0" smtClean="0">
                    <a:latin typeface="IRANSans Light" panose="020B0506030804020204" pitchFamily="34" charset="-78"/>
                    <a:cs typeface="IRANSans Light" panose="020B0506030804020204" pitchFamily="34" charset="-78"/>
                  </a:rPr>
                  <a:t>آلمان</a:t>
                </a:r>
                <a:endParaRPr lang="en-US" sz="1400" b="1" dirty="0">
                  <a:latin typeface="IRANSans Light" panose="020B0506030804020204" pitchFamily="34" charset="-78"/>
                  <a:cs typeface="IRANSans Light" panose="020B0506030804020204" pitchFamily="34" charset="-78"/>
                </a:endParaRPr>
              </a:p>
            </p:txBody>
          </p:sp>
          <p:sp>
            <p:nvSpPr>
              <p:cNvPr id="54" name="Text Placeholder 2"/>
              <p:cNvSpPr txBox="1">
                <a:spLocks/>
              </p:cNvSpPr>
              <p:nvPr/>
            </p:nvSpPr>
            <p:spPr>
              <a:xfrm>
                <a:off x="4108782" y="5400468"/>
                <a:ext cx="903035" cy="325598"/>
              </a:xfrm>
              <a:prstGeom prst="rect">
                <a:avLst/>
              </a:prstGeom>
            </p:spPr>
            <p:txBody>
              <a:bodyPr/>
              <a:lstStyle>
                <a:lvl1pPr marL="0" indent="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fa-IR" sz="1400" b="1" dirty="0" smtClean="0">
                    <a:latin typeface="IRANSans Light" panose="020B0506030804020204" pitchFamily="34" charset="-78"/>
                    <a:cs typeface="IRANSans Light" panose="020B0506030804020204" pitchFamily="34" charset="-78"/>
                  </a:rPr>
                  <a:t>واشنگتن</a:t>
                </a:r>
                <a:endParaRPr lang="en-US" sz="1400" b="1" dirty="0">
                  <a:latin typeface="IRANSans Light" panose="020B0506030804020204" pitchFamily="34" charset="-78"/>
                  <a:cs typeface="IRANSans Light" panose="020B0506030804020204" pitchFamily="34" charset="-78"/>
                </a:endParaRPr>
              </a:p>
            </p:txBody>
          </p:sp>
          <p:sp>
            <p:nvSpPr>
              <p:cNvPr id="55" name="Text Placeholder 2"/>
              <p:cNvSpPr txBox="1">
                <a:spLocks/>
              </p:cNvSpPr>
              <p:nvPr/>
            </p:nvSpPr>
            <p:spPr>
              <a:xfrm>
                <a:off x="298081" y="4805441"/>
                <a:ext cx="694660" cy="325598"/>
              </a:xfrm>
              <a:prstGeom prst="rect">
                <a:avLst/>
              </a:prstGeom>
            </p:spPr>
            <p:txBody>
              <a:bodyPr/>
              <a:lstStyle>
                <a:lvl1pPr marL="0" indent="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fa-IR" sz="1400" b="1" dirty="0" smtClean="0">
                    <a:latin typeface="IRANSans Light" panose="020B0506030804020204" pitchFamily="34" charset="-78"/>
                    <a:cs typeface="IRANSans Light" panose="020B0506030804020204" pitchFamily="34" charset="-78"/>
                  </a:rPr>
                  <a:t>آمریکا</a:t>
                </a:r>
                <a:endParaRPr lang="en-US" sz="1400" b="1" dirty="0">
                  <a:latin typeface="IRANSans Light" panose="020B0506030804020204" pitchFamily="34" charset="-78"/>
                  <a:cs typeface="IRANSans Light" panose="020B0506030804020204" pitchFamily="34" charset="-7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30957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39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47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ّ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مـــــه‌ 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یـادگیـــری مـــدل‌ها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داده‌هــای آمــــوزش</a:t>
            </a:r>
            <a:r>
              <a:rPr lang="en-US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ارزیــابی مــدل‌‌ها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پـیــاده‌ســـازی‌ها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نتیجـــه‌گیـــری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 smtClean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 smtClean="0"/>
              <a:t>دانشگاه صنعتی امیرکبیر  </a:t>
            </a:r>
            <a:endParaRPr lang="en-US" sz="1000" b="0" dirty="0"/>
          </a:p>
        </p:txBody>
      </p:sp>
      <p:sp>
        <p:nvSpPr>
          <p:cNvPr id="22" name="Text Placeholder 2"/>
          <p:cNvSpPr txBox="1">
            <a:spLocks/>
          </p:cNvSpPr>
          <p:nvPr/>
        </p:nvSpPr>
        <p:spPr>
          <a:xfrm>
            <a:off x="930775" y="1821423"/>
            <a:ext cx="4967088" cy="409697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0" indent="-400050" algn="justLow">
              <a:lnSpc>
                <a:spcPct val="150000"/>
              </a:lnSpc>
              <a:buFont typeface="+mj-lt"/>
              <a:buAutoNum type="arabicPeriod"/>
            </a:pPr>
            <a:r>
              <a:rPr lang="fa-IR" sz="1800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اختصاص امتیاز </a:t>
            </a:r>
            <a:r>
              <a:rPr lang="fa-IR" sz="1800" dirty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10، </a:t>
            </a:r>
            <a:r>
              <a:rPr lang="fa-IR" sz="1800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9 </a:t>
            </a:r>
            <a:r>
              <a:rPr lang="fa-IR" sz="1800" dirty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و </a:t>
            </a:r>
            <a:r>
              <a:rPr lang="fa-IR" sz="1800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8 به برچسب‌ها به ترتیب اولویت و امتیـاز 0 به برچسب‌های انتخاب نشده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marL="400050" lvl="0" indent="-400050" algn="justLow">
              <a:lnSpc>
                <a:spcPct val="150000"/>
              </a:lnSpc>
              <a:buFont typeface="+mj-lt"/>
              <a:buAutoNum type="arabicPeriod"/>
            </a:pPr>
            <a:r>
              <a:rPr lang="fa-IR" sz="1800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درصورت شـک، کـم شـدن 1 امتیـاز از برچسب‌ها 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marL="400050" lvl="0" indent="-400050" algn="justLow">
              <a:lnSpc>
                <a:spcPct val="150000"/>
              </a:lnSpc>
              <a:buFont typeface="+mj-lt"/>
              <a:buAutoNum type="arabicPeriod"/>
            </a:pPr>
            <a:r>
              <a:rPr lang="fa-IR" sz="1800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تجمیــع امتیازات برای سه کاربر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marL="400050" lvl="0" indent="-400050" algn="justLow">
              <a:lnSpc>
                <a:spcPct val="150000"/>
              </a:lnSpc>
              <a:buFont typeface="+mj-lt"/>
              <a:buAutoNum type="arabicPeriod"/>
            </a:pPr>
            <a:r>
              <a:rPr lang="fa-IR" sz="1800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مرتب‌سازی بر حسب بیشـترین امتیـاز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marL="400050" lvl="0" indent="-400050" algn="justLow">
              <a:lnSpc>
                <a:spcPct val="150000"/>
              </a:lnSpc>
              <a:buFont typeface="+mj-lt"/>
              <a:buAutoNum type="arabicPeriod"/>
            </a:pPr>
            <a:r>
              <a:rPr lang="fa-IR" sz="1800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حذف امتیـاز کمـتر از 11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marL="400050" lvl="0" indent="-400050" algn="justLow">
              <a:lnSpc>
                <a:spcPct val="150000"/>
              </a:lnSpc>
              <a:buFont typeface="+mj-lt"/>
              <a:buAutoNum type="arabicPeriod"/>
            </a:pPr>
            <a:r>
              <a:rPr lang="fa-IR" sz="1800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اختصاص برچسب "سایـر" در صـورت حذف همه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5788904" y="154456"/>
            <a:ext cx="3145371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000" b="0" dirty="0" smtClean="0">
                <a:solidFill>
                  <a:srgbClr val="FF5050"/>
                </a:solidFill>
              </a:rPr>
              <a:t>سامانه تشخیص موضوع و</a:t>
            </a:r>
            <a:r>
              <a:rPr lang="fa-IR" sz="1000" b="0" baseline="0" dirty="0" smtClean="0">
                <a:solidFill>
                  <a:srgbClr val="FF5050"/>
                </a:solidFill>
              </a:rPr>
              <a:t> نوع پرسش</a:t>
            </a:r>
            <a:r>
              <a:rPr lang="en-US" sz="1000" b="0" baseline="0" dirty="0" smtClean="0">
                <a:solidFill>
                  <a:srgbClr val="FF5050"/>
                </a:solidFill>
              </a:rPr>
              <a:t> </a:t>
            </a:r>
            <a:r>
              <a:rPr lang="fa-IR" sz="1000" b="0" baseline="0" dirty="0" smtClean="0">
                <a:solidFill>
                  <a:srgbClr val="FF5050"/>
                </a:solidFill>
              </a:rPr>
              <a:t> </a:t>
            </a:r>
            <a:r>
              <a:rPr lang="fa-IR" sz="1000" b="1" baseline="0" dirty="0" smtClean="0">
                <a:solidFill>
                  <a:srgbClr val="FF5050"/>
                </a:solidFill>
              </a:rPr>
              <a:t>  </a:t>
            </a:r>
            <a:r>
              <a:rPr lang="en-US" sz="1000" b="1" baseline="0" dirty="0" smtClean="0">
                <a:solidFill>
                  <a:srgbClr val="FF5050"/>
                </a:solidFill>
              </a:rPr>
              <a:t> </a:t>
            </a:r>
            <a:r>
              <a:rPr lang="fa-IR" sz="1000" b="0" baseline="0" dirty="0" smtClean="0">
                <a:solidFill>
                  <a:schemeClr val="bg1">
                    <a:lumMod val="85000"/>
                  </a:schemeClr>
                </a:solidFill>
              </a:rPr>
              <a:t>امیراحمد حبیبی</a:t>
            </a:r>
            <a:endParaRPr lang="en-US" sz="1050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7095115" y="1605466"/>
            <a:ext cx="1633971" cy="1976465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شـرح</a:t>
            </a:r>
          </a:p>
          <a:p>
            <a:pPr>
              <a:lnSpc>
                <a:spcPts val="3000"/>
              </a:lnSpc>
            </a:pPr>
            <a:r>
              <a:rPr lang="fa-IR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داده‌های</a:t>
            </a:r>
          </a:p>
          <a:p>
            <a:pPr>
              <a:lnSpc>
                <a:spcPts val="3000"/>
              </a:lnSpc>
            </a:pPr>
            <a:r>
              <a:rPr lang="fa-IR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آمـوزش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7304589" y="1717900"/>
            <a:ext cx="310095" cy="310661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276849" y="3964720"/>
            <a:ext cx="1424539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1074198" y="754857"/>
            <a:ext cx="5288929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 smtClean="0">
                <a:solidFill>
                  <a:srgbClr val="FF505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نحوه انتخاب برچسب نهایی</a:t>
            </a:r>
            <a:endParaRPr lang="en-US" sz="3600" b="1" dirty="0">
              <a:solidFill>
                <a:srgbClr val="FF505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8340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642" y="4100312"/>
            <a:ext cx="9157487" cy="2291132"/>
          </a:xfrm>
          <a:prstGeom prst="rect">
            <a:avLst/>
          </a:prstGeom>
          <a:solidFill>
            <a:srgbClr val="7EBA56">
              <a:alpha val="84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4357491"/>
            <a:ext cx="7286625" cy="625621"/>
          </a:xfrm>
        </p:spPr>
        <p:txBody>
          <a:bodyPr/>
          <a:lstStyle/>
          <a:p>
            <a:pPr algn="ctr" rtl="1">
              <a:lnSpc>
                <a:spcPct val="100000"/>
              </a:lnSpc>
            </a:pPr>
            <a:r>
              <a:rPr lang="fa-IR" b="1" spc="-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موضوع پرسش                                      نوع پرسش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6151" y="1341571"/>
            <a:ext cx="4884727" cy="1497564"/>
          </a:xfrm>
        </p:spPr>
        <p:txBody>
          <a:bodyPr anchor="t"/>
          <a:lstStyle/>
          <a:p>
            <a:pPr algn="ctr" rtl="1">
              <a:lnSpc>
                <a:spcPct val="100000"/>
              </a:lnSpc>
            </a:pPr>
            <a:r>
              <a:rPr lang="fa-IR" sz="4800" b="1" spc="-150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دسته‌بندی پرسش‌ها</a:t>
            </a:r>
            <a:endParaRPr lang="en-US" sz="19900" b="1" spc="-150" dirty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مـقــد</a:t>
            </a:r>
            <a:r>
              <a:rPr lang="fa-IR" sz="1200" b="1" dirty="0">
                <a:latin typeface="IRANSans" panose="020B0506030804020204" pitchFamily="34" charset="-78"/>
                <a:cs typeface="IRANSans" panose="020B0506030804020204" pitchFamily="34" charset="-78"/>
              </a:rPr>
              <a:t>ّ</a:t>
            </a: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مـــــه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 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یـادگیـــری مـــدل‌ها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داده‌هــای آمــــوزش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ارزیــابی مــدل‌‌ها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پـیــاده‌ســـازی‌ها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نتیجـــه‌گیـــری</a:t>
            </a:r>
          </a:p>
        </p:txBody>
      </p:sp>
      <p:sp>
        <p:nvSpPr>
          <p:cNvPr id="24" name="Text Placeholder 2"/>
          <p:cNvSpPr txBox="1">
            <a:spLocks/>
          </p:cNvSpPr>
          <p:nvPr/>
        </p:nvSpPr>
        <p:spPr>
          <a:xfrm>
            <a:off x="5915025" y="4819650"/>
            <a:ext cx="1990504" cy="1171575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fa-IR" sz="1800" dirty="0" smtClean="0">
                <a:solidFill>
                  <a:schemeClr val="bg1"/>
                </a:solidFill>
                <a:latin typeface="IRANSans Light" panose="020B0506030804020204" pitchFamily="34" charset="-78"/>
                <a:cs typeface="IRANSans Light" panose="020B0506030804020204" pitchFamily="34" charset="-78"/>
              </a:rPr>
              <a:t>نشانگرحوزه کاربرد پرسش است</a:t>
            </a:r>
          </a:p>
          <a:p>
            <a:pPr algn="l">
              <a:lnSpc>
                <a:spcPct val="100000"/>
              </a:lnSpc>
            </a:pPr>
            <a:r>
              <a:rPr lang="fa-IR" sz="1600" b="1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23 دستۀ موضوع</a:t>
            </a:r>
            <a:endParaRPr lang="en-US" sz="1600" b="1" dirty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7" name="Text Placeholder 2"/>
          <p:cNvSpPr txBox="1">
            <a:spLocks/>
          </p:cNvSpPr>
          <p:nvPr/>
        </p:nvSpPr>
        <p:spPr>
          <a:xfrm>
            <a:off x="1066798" y="4829175"/>
            <a:ext cx="2019301" cy="1171575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1800" dirty="0" smtClean="0">
                <a:solidFill>
                  <a:schemeClr val="bg1"/>
                </a:solidFill>
                <a:latin typeface="IRANSans Light" panose="020B0506030804020204" pitchFamily="34" charset="-78"/>
                <a:cs typeface="IRANSans Light" panose="020B0506030804020204" pitchFamily="34" charset="-78"/>
              </a:rPr>
              <a:t>نشانگر شکل پاسخ پرسش است</a:t>
            </a:r>
          </a:p>
          <a:p>
            <a:pPr>
              <a:lnSpc>
                <a:spcPct val="100000"/>
              </a:lnSpc>
            </a:pPr>
            <a:r>
              <a:rPr lang="fa-IR" sz="1600" b="1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12 دستۀ نوع</a:t>
            </a:r>
            <a:endParaRPr lang="en-US" sz="1600" b="1" dirty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2357056" y="2632334"/>
            <a:ext cx="4341112" cy="614051"/>
            <a:chOff x="2357056" y="3094349"/>
            <a:chExt cx="4341112" cy="614051"/>
          </a:xfrm>
          <a:blipFill dpi="0" rotWithShape="1">
            <a:blip r:embed="rId2"/>
            <a:srcRect/>
            <a:tile tx="-438150" ty="-2540000" sx="50000" sy="50000" flip="none" algn="tl"/>
          </a:blipFill>
        </p:grpSpPr>
        <p:sp>
          <p:nvSpPr>
            <p:cNvPr id="28" name="Rectangle 27"/>
            <p:cNvSpPr/>
            <p:nvPr/>
          </p:nvSpPr>
          <p:spPr>
            <a:xfrm>
              <a:off x="2357056" y="3288450"/>
              <a:ext cx="413600" cy="413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666226" y="3288450"/>
              <a:ext cx="413600" cy="413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320811" y="3294800"/>
              <a:ext cx="413600" cy="413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975396" y="3288450"/>
              <a:ext cx="413600" cy="413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629981" y="3288450"/>
              <a:ext cx="413600" cy="413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284568" y="3288450"/>
              <a:ext cx="413600" cy="413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11561" y="3094349"/>
              <a:ext cx="413600" cy="413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3011641" y="2632335"/>
            <a:ext cx="413600" cy="413600"/>
          </a:xfrm>
          <a:prstGeom prst="rect">
            <a:avLst/>
          </a:prstGeom>
          <a:solidFill>
            <a:srgbClr val="7EBA56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/>
          <p:cNvSpPr/>
          <p:nvPr/>
        </p:nvSpPr>
        <p:spPr>
          <a:xfrm rot="8100000">
            <a:off x="8369744" y="5049514"/>
            <a:ext cx="243346" cy="243791"/>
          </a:xfrm>
          <a:prstGeom prst="triangle">
            <a:avLst>
              <a:gd name="adj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18900000">
            <a:off x="855185" y="1480474"/>
            <a:ext cx="423223" cy="423997"/>
          </a:xfrm>
          <a:prstGeom prst="triangle">
            <a:avLst>
              <a:gd name="adj" fmla="val 100000"/>
            </a:avLst>
          </a:prstGeom>
          <a:solidFill>
            <a:srgbClr val="7EB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</p:spPr>
      </p:pic>
      <p:sp>
        <p:nvSpPr>
          <p:cNvPr id="25" name="Title 1"/>
          <p:cNvSpPr txBox="1">
            <a:spLocks/>
          </p:cNvSpPr>
          <p:nvPr/>
        </p:nvSpPr>
        <p:spPr>
          <a:xfrm>
            <a:off x="5788904" y="154456"/>
            <a:ext cx="3145371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000" b="0" dirty="0" smtClean="0">
                <a:solidFill>
                  <a:srgbClr val="92D050"/>
                </a:solidFill>
              </a:rPr>
              <a:t>سامانه تشخیص موضوع و</a:t>
            </a:r>
            <a:r>
              <a:rPr lang="fa-IR" sz="1000" b="0" baseline="0" dirty="0" smtClean="0">
                <a:solidFill>
                  <a:srgbClr val="92D050"/>
                </a:solidFill>
              </a:rPr>
              <a:t> نوع پرسش</a:t>
            </a:r>
            <a:r>
              <a:rPr lang="en-US" sz="1000" b="0" baseline="0" dirty="0" smtClean="0">
                <a:solidFill>
                  <a:srgbClr val="92D050"/>
                </a:solidFill>
              </a:rPr>
              <a:t> </a:t>
            </a:r>
            <a:r>
              <a:rPr lang="fa-IR" sz="1000" b="0" baseline="0" dirty="0" smtClean="0">
                <a:solidFill>
                  <a:srgbClr val="92D050"/>
                </a:solidFill>
              </a:rPr>
              <a:t> </a:t>
            </a:r>
            <a:r>
              <a:rPr lang="fa-IR" sz="1000" b="1" baseline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lang="en-US" sz="1000" b="1" baseline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a-IR" sz="1000" b="0" baseline="0" dirty="0" smtClean="0">
                <a:solidFill>
                  <a:schemeClr val="bg1">
                    <a:lumMod val="75000"/>
                  </a:schemeClr>
                </a:solidFill>
              </a:rPr>
              <a:t>امیراحمد حبیبی</a:t>
            </a:r>
            <a:endParaRPr lang="en-US" sz="1050" b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 smtClean="0">
                <a:solidFill>
                  <a:schemeClr val="bg1">
                    <a:lumMod val="50000"/>
                  </a:schemeClr>
                </a:solidFill>
              </a:rPr>
              <a:t>دانشکده مهندسی کامپیوتر  </a:t>
            </a:r>
            <a:r>
              <a:rPr lang="fa-IR" sz="900" b="0" dirty="0" smtClean="0">
                <a:solidFill>
                  <a:schemeClr val="bg1">
                    <a:lumMod val="75000"/>
                  </a:schemeClr>
                </a:solidFill>
              </a:rPr>
              <a:t>دانشگاه صنعتی امیرکبیر  </a:t>
            </a:r>
            <a:endParaRPr lang="en-US" sz="1000" b="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65231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" y="0"/>
            <a:ext cx="9144000" cy="6506815"/>
          </a:xfrm>
          <a:prstGeom prst="rect">
            <a:avLst/>
          </a:prstGeom>
          <a:solidFill>
            <a:srgbClr val="7EBA5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1" name="Rectangle 40"/>
          <p:cNvSpPr/>
          <p:nvPr/>
        </p:nvSpPr>
        <p:spPr>
          <a:xfrm>
            <a:off x="563849" y="1785083"/>
            <a:ext cx="3976087" cy="3684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92100" dist="1778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" name="Rectangle 39"/>
          <p:cNvSpPr/>
          <p:nvPr/>
        </p:nvSpPr>
        <p:spPr>
          <a:xfrm>
            <a:off x="4539936" y="1785083"/>
            <a:ext cx="4079231" cy="3684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92100" dist="1778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0039" y="3029863"/>
            <a:ext cx="3412807" cy="625621"/>
          </a:xfrm>
        </p:spPr>
        <p:txBody>
          <a:bodyPr/>
          <a:lstStyle/>
          <a:p>
            <a:pPr algn="ctr" rtl="1">
              <a:lnSpc>
                <a:spcPct val="100000"/>
              </a:lnSpc>
            </a:pPr>
            <a:r>
              <a:rPr lang="fa-IR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یادگیری داده‌های آموزش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0829" y="760844"/>
            <a:ext cx="4884727" cy="803698"/>
          </a:xfrm>
        </p:spPr>
        <p:txBody>
          <a:bodyPr anchor="t"/>
          <a:lstStyle/>
          <a:p>
            <a:pPr algn="ctr" rtl="1">
              <a:lnSpc>
                <a:spcPct val="100000"/>
              </a:lnSpc>
            </a:pPr>
            <a:r>
              <a:rPr lang="fa-IR" sz="3600" b="1" spc="-150" dirty="0" smtClean="0">
                <a:solidFill>
                  <a:schemeClr val="bg1">
                    <a:lumMod val="95000"/>
                  </a:schemeClr>
                </a:solidFill>
                <a:effectLst>
                  <a:outerShdw blurRad="139700" dist="38100" dir="5400000" algn="t" rotWithShape="0">
                    <a:prstClr val="black">
                      <a:alpha val="0"/>
                    </a:prstClr>
                  </a:outerShdw>
                </a:effectLst>
                <a:latin typeface="IRANSans" panose="020B0506030804020204" pitchFamily="34" charset="-78"/>
                <a:cs typeface="IRANSans" panose="020B0506030804020204" pitchFamily="34" charset="-78"/>
              </a:rPr>
              <a:t>تعریف مسئله</a:t>
            </a:r>
            <a:endParaRPr lang="en-US" sz="11500" b="1" spc="-150" dirty="0">
              <a:solidFill>
                <a:schemeClr val="bg1">
                  <a:lumMod val="95000"/>
                </a:schemeClr>
              </a:solidFill>
              <a:effectLst>
                <a:outerShdw blurRad="139700" dist="38100" dir="5400000" algn="t" rotWithShape="0">
                  <a:prstClr val="black">
                    <a:alpha val="0"/>
                  </a:prstClr>
                </a:outerShdw>
              </a:effectLst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مـقــد</a:t>
            </a:r>
            <a:r>
              <a:rPr lang="fa-IR" sz="1200" b="1" dirty="0">
                <a:latin typeface="IRANSans" panose="020B0506030804020204" pitchFamily="34" charset="-78"/>
                <a:cs typeface="IRANSans" panose="020B0506030804020204" pitchFamily="34" charset="-78"/>
              </a:rPr>
              <a:t>ّ</a:t>
            </a: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مـــــه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 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یـادگیـــری مـــدل‌ها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داده‌هــای آمــــوزش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ارزیــابی مــدل‌‌ها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پـیــاده‌ســـازی‌ها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نتیجـــه‌گیـــری</a:t>
            </a:r>
          </a:p>
        </p:txBody>
      </p:sp>
      <p:sp>
        <p:nvSpPr>
          <p:cNvPr id="24" name="Text Placeholder 2"/>
          <p:cNvSpPr txBox="1">
            <a:spLocks/>
          </p:cNvSpPr>
          <p:nvPr/>
        </p:nvSpPr>
        <p:spPr>
          <a:xfrm>
            <a:off x="5360677" y="3483457"/>
            <a:ext cx="2831531" cy="1395800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r>
              <a:rPr lang="fa-IR" sz="1800" dirty="0" smtClean="0">
                <a:solidFill>
                  <a:schemeClr val="bg1">
                    <a:lumMod val="50000"/>
                  </a:schemeClr>
                </a:solidFill>
                <a:latin typeface="IRANSans Light" panose="020B0506030804020204" pitchFamily="34" charset="-78"/>
                <a:cs typeface="IRANSans Light" panose="020B0506030804020204" pitchFamily="34" charset="-78"/>
              </a:rPr>
              <a:t>شامل پیش‌پردازش داده‌ها، آزمون الگوریتم‌های یادگیری، ارزیابی آن‌ها و پیاده‌سازی رابط برنامه‌نویسی در تعامل با نرم‌افزار وب</a:t>
            </a:r>
            <a:endParaRPr lang="en-US" sz="1600" b="1" dirty="0">
              <a:solidFill>
                <a:schemeClr val="accent6"/>
              </a:solidFill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23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دانشکده مهندسی کامپیوتر  </a:t>
            </a:r>
            <a:r>
              <a:rPr lang="fa-IR" sz="900" b="0" dirty="0" smtClean="0"/>
              <a:t>دانشگاه صنعتی امیرکبیر  </a:t>
            </a:r>
            <a:endParaRPr lang="en-US" sz="1000" b="0" dirty="0"/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5788904" y="154456"/>
            <a:ext cx="3145371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000" b="0" dirty="0" smtClean="0">
                <a:solidFill>
                  <a:schemeClr val="accent6">
                    <a:lumMod val="50000"/>
                  </a:schemeClr>
                </a:solidFill>
              </a:rPr>
              <a:t>سامانه تشخیص موضوع و</a:t>
            </a:r>
            <a:r>
              <a:rPr lang="fa-IR" sz="1000" b="0" baseline="0" dirty="0" smtClean="0">
                <a:solidFill>
                  <a:schemeClr val="accent6">
                    <a:lumMod val="50000"/>
                  </a:schemeClr>
                </a:solidFill>
              </a:rPr>
              <a:t> نوع پرسش</a:t>
            </a:r>
            <a:r>
              <a:rPr lang="en-US" sz="1000" b="0" baseline="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fa-IR" sz="1000" b="0" baseline="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fa-IR" sz="1000" b="1" baseline="0" dirty="0" smtClean="0">
                <a:solidFill>
                  <a:schemeClr val="accent6">
                    <a:lumMod val="50000"/>
                  </a:schemeClr>
                </a:solidFill>
              </a:rPr>
              <a:t>  </a:t>
            </a:r>
            <a:r>
              <a:rPr lang="en-US" sz="1000" b="1" baseline="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fa-IR" sz="1000" b="0" baseline="0" dirty="0" smtClean="0"/>
              <a:t>امیراحمد حبیبی</a:t>
            </a:r>
            <a:endParaRPr lang="en-US" sz="1050" b="0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2" name="Text Placeholder 2"/>
          <p:cNvSpPr txBox="1">
            <a:spLocks/>
          </p:cNvSpPr>
          <p:nvPr/>
        </p:nvSpPr>
        <p:spPr>
          <a:xfrm>
            <a:off x="700170" y="2267863"/>
            <a:ext cx="3412807" cy="625621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نــرم‌افـزار وب</a:t>
            </a:r>
          </a:p>
        </p:txBody>
      </p:sp>
      <p:sp>
        <p:nvSpPr>
          <p:cNvPr id="43" name="Text Placeholder 2"/>
          <p:cNvSpPr txBox="1">
            <a:spLocks/>
          </p:cNvSpPr>
          <p:nvPr/>
        </p:nvSpPr>
        <p:spPr>
          <a:xfrm>
            <a:off x="990808" y="2741765"/>
            <a:ext cx="2831531" cy="1395800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r>
              <a:rPr lang="fa-IR" sz="1800" dirty="0" smtClean="0">
                <a:solidFill>
                  <a:schemeClr val="bg1">
                    <a:lumMod val="50000"/>
                  </a:schemeClr>
                </a:solidFill>
                <a:latin typeface="IRANSans Light" panose="020B0506030804020204" pitchFamily="34" charset="-78"/>
                <a:cs typeface="IRANSans Light" panose="020B0506030804020204" pitchFamily="34" charset="-78"/>
              </a:rPr>
              <a:t>با قابلیت دریافت پرسش از کاربر و ارائه برچسب‌های دسته‌بندی موضوع و نوع در پاسخ و دریافت بازخورد کاربر برای کاربردهای بعدی</a:t>
            </a:r>
            <a:endParaRPr lang="en-US" sz="1600" b="1" dirty="0">
              <a:solidFill>
                <a:schemeClr val="accent6"/>
              </a:solidFill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44" name="Isosceles Triangle 43"/>
          <p:cNvSpPr/>
          <p:nvPr/>
        </p:nvSpPr>
        <p:spPr>
          <a:xfrm rot="13500000">
            <a:off x="2194960" y="4672752"/>
            <a:ext cx="423223" cy="423997"/>
          </a:xfrm>
          <a:prstGeom prst="triangle">
            <a:avLst>
              <a:gd name="adj" fmla="val 100000"/>
            </a:avLst>
          </a:prstGeom>
          <a:solidFill>
            <a:srgbClr val="7EB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/>
          <p:cNvSpPr/>
          <p:nvPr/>
        </p:nvSpPr>
        <p:spPr>
          <a:xfrm rot="2700000">
            <a:off x="6564831" y="2108519"/>
            <a:ext cx="423223" cy="423997"/>
          </a:xfrm>
          <a:prstGeom prst="triangle">
            <a:avLst>
              <a:gd name="adj" fmla="val 100000"/>
            </a:avLst>
          </a:prstGeom>
          <a:solidFill>
            <a:srgbClr val="7EB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ross 45"/>
          <p:cNvSpPr/>
          <p:nvPr/>
        </p:nvSpPr>
        <p:spPr>
          <a:xfrm>
            <a:off x="7669322" y="760844"/>
            <a:ext cx="454982" cy="454982"/>
          </a:xfrm>
          <a:prstGeom prst="plus">
            <a:avLst>
              <a:gd name="adj" fmla="val 39751"/>
            </a:avLst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ross 46"/>
          <p:cNvSpPr/>
          <p:nvPr/>
        </p:nvSpPr>
        <p:spPr>
          <a:xfrm>
            <a:off x="472838" y="5752507"/>
            <a:ext cx="227332" cy="227332"/>
          </a:xfrm>
          <a:prstGeom prst="plus">
            <a:avLst>
              <a:gd name="adj" fmla="val 39751"/>
            </a:avLst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90099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" r="1581"/>
          <a:stretch/>
        </p:blipFill>
        <p:spPr>
          <a:xfrm>
            <a:off x="-9525" y="-2439"/>
            <a:ext cx="9176585" cy="631751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-9525" y="-2440"/>
            <a:ext cx="9199645" cy="251704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71000"/>
                </a:schemeClr>
              </a:gs>
              <a:gs pos="100000">
                <a:srgbClr val="00000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sp>
        <p:nvSpPr>
          <p:cNvPr id="16" name="Rectangle 15"/>
          <p:cNvSpPr/>
          <p:nvPr/>
        </p:nvSpPr>
        <p:spPr>
          <a:xfrm>
            <a:off x="-9525" y="-2440"/>
            <a:ext cx="9199645" cy="6441340"/>
          </a:xfrm>
          <a:prstGeom prst="rect">
            <a:avLst/>
          </a:prstGeom>
          <a:solidFill>
            <a:schemeClr val="tx1">
              <a:lumMod val="75000"/>
              <a:lumOff val="2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4304" y="1936162"/>
            <a:ext cx="2514600" cy="1889125"/>
          </a:xfrm>
        </p:spPr>
        <p:txBody>
          <a:bodyPr anchor="t"/>
          <a:lstStyle/>
          <a:p>
            <a:pPr algn="ctr" rtl="1">
              <a:lnSpc>
                <a:spcPct val="100000"/>
              </a:lnSpc>
            </a:pPr>
            <a:r>
              <a:rPr lang="fa-IR" sz="5400" b="1" spc="-150" dirty="0" smtClean="0">
                <a:solidFill>
                  <a:schemeClr val="bg1"/>
                </a:solidFill>
                <a:effectLst>
                  <a:outerShdw blurRad="254000" dist="114300" dir="5400000" sx="101000" sy="101000" algn="t" rotWithShape="0">
                    <a:prstClr val="black"/>
                  </a:outerShdw>
                </a:effectLst>
                <a:latin typeface="IRANSans" panose="020B0506030804020204" pitchFamily="34" charset="-78"/>
                <a:cs typeface="IRANSans" panose="020B0506030804020204" pitchFamily="34" charset="-78"/>
              </a:rPr>
              <a:t>داده‌های آمــوزش</a:t>
            </a:r>
            <a:endParaRPr lang="en-US" sz="23900" b="1" spc="-150" dirty="0">
              <a:solidFill>
                <a:schemeClr val="bg1"/>
              </a:solidFill>
              <a:effectLst>
                <a:outerShdw blurRad="254000" dist="114300" dir="5400000" sx="101000" sy="101000" algn="t" rotWithShape="0">
                  <a:prstClr val="black"/>
                </a:outerShdw>
              </a:effectLst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مـقــد</a:t>
            </a:r>
            <a:r>
              <a:rPr lang="fa-IR" sz="1200" b="1" dirty="0">
                <a:latin typeface="IRANSans" panose="020B0506030804020204" pitchFamily="34" charset="-78"/>
                <a:cs typeface="IRANSans" panose="020B0506030804020204" pitchFamily="34" charset="-78"/>
              </a:rPr>
              <a:t>ّ</a:t>
            </a: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مـــــه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 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یـادگیـــری مـــدل‌ها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داده‌هــای آمــــوزش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ارزیــابی مــدل‌‌ها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پـیــاده‌ســـازی‌ها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نتیجـــه‌گیـــری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 smtClean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 smtClean="0"/>
              <a:t>دانشگاه صنعتی امیرکبیر  </a:t>
            </a:r>
            <a:endParaRPr lang="en-US" sz="1000" b="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5788904" y="154456"/>
            <a:ext cx="3145371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000" b="0" dirty="0" smtClean="0">
                <a:solidFill>
                  <a:srgbClr val="7EBA56"/>
                </a:solidFill>
              </a:rPr>
              <a:t>سامانه تشخیص موضوع و</a:t>
            </a:r>
            <a:r>
              <a:rPr lang="fa-IR" sz="1000" b="0" baseline="0" dirty="0" smtClean="0">
                <a:solidFill>
                  <a:srgbClr val="7EBA56"/>
                </a:solidFill>
              </a:rPr>
              <a:t> نوع پرسش</a:t>
            </a:r>
            <a:r>
              <a:rPr lang="en-US" sz="1000" b="0" baseline="0" dirty="0" smtClean="0">
                <a:solidFill>
                  <a:srgbClr val="7EBA56"/>
                </a:solidFill>
              </a:rPr>
              <a:t> </a:t>
            </a:r>
            <a:r>
              <a:rPr lang="fa-IR" sz="1000" b="0" baseline="0" dirty="0" smtClean="0">
                <a:solidFill>
                  <a:srgbClr val="7EBA56"/>
                </a:solidFill>
              </a:rPr>
              <a:t> </a:t>
            </a:r>
            <a:r>
              <a:rPr lang="fa-IR" sz="1000" b="1" baseline="0" dirty="0" smtClean="0">
                <a:solidFill>
                  <a:srgbClr val="7EBA56"/>
                </a:solidFill>
              </a:rPr>
              <a:t>  </a:t>
            </a:r>
            <a:r>
              <a:rPr lang="en-US" sz="1000" b="1" baseline="0" dirty="0" smtClean="0">
                <a:solidFill>
                  <a:srgbClr val="7EBA56"/>
                </a:solidFill>
              </a:rPr>
              <a:t> </a:t>
            </a:r>
            <a:r>
              <a:rPr lang="fa-IR" sz="1000" b="0" baseline="0" dirty="0" smtClean="0">
                <a:solidFill>
                  <a:schemeClr val="bg1">
                    <a:lumMod val="85000"/>
                  </a:schemeClr>
                </a:solidFill>
              </a:rPr>
              <a:t>امیراحمد حبیبی</a:t>
            </a:r>
            <a:endParaRPr lang="en-US" sz="1050" b="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Cross 23"/>
          <p:cNvSpPr/>
          <p:nvPr/>
        </p:nvSpPr>
        <p:spPr>
          <a:xfrm>
            <a:off x="5212331" y="1499486"/>
            <a:ext cx="426470" cy="426470"/>
          </a:xfrm>
          <a:prstGeom prst="plus">
            <a:avLst>
              <a:gd name="adj" fmla="val 39751"/>
            </a:avLst>
          </a:prstGeom>
          <a:solidFill>
            <a:srgbClr val="7EBA56"/>
          </a:solidFill>
          <a:ln>
            <a:noFill/>
          </a:ln>
          <a:effectLst>
            <a:outerShdw blurRad="1397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ross 24"/>
          <p:cNvSpPr/>
          <p:nvPr/>
        </p:nvSpPr>
        <p:spPr>
          <a:xfrm>
            <a:off x="4650356" y="1499486"/>
            <a:ext cx="426470" cy="426470"/>
          </a:xfrm>
          <a:prstGeom prst="plus">
            <a:avLst>
              <a:gd name="adj" fmla="val 39751"/>
            </a:avLst>
          </a:prstGeom>
          <a:solidFill>
            <a:srgbClr val="7EBA56"/>
          </a:solidFill>
          <a:ln>
            <a:noFill/>
          </a:ln>
          <a:effectLst>
            <a:outerShdw blurRad="1397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2"/>
          <p:cNvSpPr txBox="1">
            <a:spLocks/>
          </p:cNvSpPr>
          <p:nvPr/>
        </p:nvSpPr>
        <p:spPr>
          <a:xfrm>
            <a:off x="3419363" y="3801409"/>
            <a:ext cx="2224482" cy="885422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1400" dirty="0" smtClean="0">
                <a:solidFill>
                  <a:schemeClr val="bg1">
                    <a:lumMod val="85000"/>
                  </a:schemeClr>
                </a:solidFill>
                <a:effectLst>
                  <a:outerShdw blurRad="546100" dist="419100" dir="5400000" sx="106000" sy="106000" algn="t" rotWithShape="0">
                    <a:prstClr val="black"/>
                  </a:outerShdw>
                </a:effectLst>
                <a:latin typeface="IRANSans Light" panose="020B0506030804020204" pitchFamily="34" charset="-78"/>
                <a:cs typeface="IRANSans Light" panose="020B0506030804020204" pitchFamily="34" charset="-78"/>
              </a:rPr>
              <a:t>شامل لیستی از پرسش‌ها به همراه برچسب موضوع و نوع صحیح توسط عوامل انسانی</a:t>
            </a:r>
            <a:endParaRPr lang="en-US" sz="1400" dirty="0" smtClean="0">
              <a:solidFill>
                <a:schemeClr val="bg1">
                  <a:lumMod val="85000"/>
                </a:schemeClr>
              </a:solidFill>
              <a:effectLst>
                <a:outerShdw blurRad="546100" dist="419100" dir="5400000" sx="106000" sy="106000" algn="t" rotWithShape="0">
                  <a:prstClr val="black"/>
                </a:outerShdw>
              </a:effectLst>
              <a:latin typeface="IRANSans Light" panose="020B0506030804020204" pitchFamily="34" charset="-78"/>
              <a:cs typeface="IRANSans Light" panose="020B0506030804020204" pitchFamily="34" charset="-78"/>
            </a:endParaRPr>
          </a:p>
          <a:p>
            <a:pPr algn="ctr">
              <a:lnSpc>
                <a:spcPts val="1500"/>
              </a:lnSpc>
            </a:pPr>
            <a:r>
              <a:rPr lang="en-US" sz="3200" dirty="0" smtClean="0">
                <a:solidFill>
                  <a:schemeClr val="bg1">
                    <a:lumMod val="85000"/>
                  </a:schemeClr>
                </a:solidFill>
                <a:effectLst>
                  <a:outerShdw blurRad="546100" dist="419100" dir="5400000" sx="106000" sy="106000" algn="t" rotWithShape="0">
                    <a:prstClr val="black"/>
                  </a:outerShdw>
                </a:effectLst>
                <a:latin typeface="IRANSans Light" panose="020B0506030804020204" pitchFamily="34" charset="-78"/>
                <a:cs typeface="IRANSans Light" panose="020B0506030804020204" pitchFamily="34" charset="-78"/>
              </a:rPr>
              <a:t>…</a:t>
            </a:r>
            <a:endParaRPr lang="en-US" sz="3200" dirty="0">
              <a:solidFill>
                <a:schemeClr val="bg1">
                  <a:lumMod val="85000"/>
                </a:schemeClr>
              </a:solidFill>
              <a:effectLst>
                <a:outerShdw blurRad="546100" dist="419100" dir="5400000" sx="106000" sy="106000" algn="t" rotWithShape="0">
                  <a:prstClr val="black"/>
                </a:outerShdw>
              </a:effectLst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6983123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8</a:t>
            </a:fld>
            <a:endParaRPr lang="en-US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2056209" y="4171240"/>
            <a:ext cx="5469731" cy="437486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1800" b="1" dirty="0" smtClean="0">
                <a:solidFill>
                  <a:srgbClr val="00B0F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IRANSans" panose="020B0506030804020204" pitchFamily="34" charset="-78"/>
                <a:cs typeface="IRANSans" panose="020B0506030804020204" pitchFamily="34" charset="-78"/>
              </a:rPr>
              <a:t>شیوۀ ارائۀ داد‌های آموزش               الگوریتم‌های یادگیری</a:t>
            </a:r>
            <a:endParaRPr lang="en-US" sz="1800" b="1" dirty="0">
              <a:solidFill>
                <a:srgbClr val="00B0F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Cross 13"/>
          <p:cNvSpPr/>
          <p:nvPr/>
        </p:nvSpPr>
        <p:spPr>
          <a:xfrm>
            <a:off x="7937608" y="1122078"/>
            <a:ext cx="538163" cy="538163"/>
          </a:xfrm>
          <a:prstGeom prst="plus">
            <a:avLst>
              <a:gd name="adj" fmla="val 39751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ross 14"/>
          <p:cNvSpPr/>
          <p:nvPr/>
        </p:nvSpPr>
        <p:spPr>
          <a:xfrm>
            <a:off x="875108" y="5541325"/>
            <a:ext cx="250031" cy="250031"/>
          </a:xfrm>
          <a:prstGeom prst="plus">
            <a:avLst>
              <a:gd name="adj" fmla="val 39751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 smtClean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 smtClean="0"/>
              <a:t>دانشگاه صنعتی امیرکبیر  </a:t>
            </a:r>
            <a:endParaRPr lang="en-US" sz="1000" b="0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5788904" y="154456"/>
            <a:ext cx="3145371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000" b="0" dirty="0" smtClean="0">
                <a:solidFill>
                  <a:srgbClr val="00B0F0"/>
                </a:solidFill>
              </a:rPr>
              <a:t>سامانه تشخیص موضوع و</a:t>
            </a:r>
            <a:r>
              <a:rPr lang="fa-IR" sz="1000" b="0" baseline="0" dirty="0" smtClean="0">
                <a:solidFill>
                  <a:srgbClr val="00B0F0"/>
                </a:solidFill>
              </a:rPr>
              <a:t> نوع پرسش</a:t>
            </a:r>
            <a:r>
              <a:rPr lang="en-US" sz="1000" b="0" baseline="0" dirty="0" smtClean="0">
                <a:solidFill>
                  <a:srgbClr val="00B0F0"/>
                </a:solidFill>
              </a:rPr>
              <a:t> </a:t>
            </a:r>
            <a:r>
              <a:rPr lang="fa-IR" sz="1000" b="0" baseline="0" dirty="0" smtClean="0">
                <a:solidFill>
                  <a:srgbClr val="00B0F0"/>
                </a:solidFill>
              </a:rPr>
              <a:t> </a:t>
            </a:r>
            <a:r>
              <a:rPr lang="fa-IR" sz="1000" b="1" baseline="0" dirty="0" smtClean="0">
                <a:solidFill>
                  <a:srgbClr val="00B0F0"/>
                </a:solidFill>
              </a:rPr>
              <a:t>  </a:t>
            </a:r>
            <a:r>
              <a:rPr lang="en-US" sz="1000" b="1" baseline="0" dirty="0" smtClean="0">
                <a:solidFill>
                  <a:srgbClr val="00B0F0"/>
                </a:solidFill>
              </a:rPr>
              <a:t> </a:t>
            </a:r>
            <a:r>
              <a:rPr lang="fa-IR" sz="1000" b="0" baseline="0" dirty="0" smtClean="0">
                <a:solidFill>
                  <a:schemeClr val="bg1">
                    <a:lumMod val="85000"/>
                  </a:schemeClr>
                </a:solidFill>
              </a:rPr>
              <a:t>امیراحمد حبیبی</a:t>
            </a:r>
            <a:endParaRPr lang="en-US" sz="1050" b="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Text Placeholder 2"/>
          <p:cNvSpPr txBox="1">
            <a:spLocks/>
          </p:cNvSpPr>
          <p:nvPr/>
        </p:nvSpPr>
        <p:spPr>
          <a:xfrm>
            <a:off x="5038725" y="4590017"/>
            <a:ext cx="2619375" cy="80962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fa-IR" sz="1200" dirty="0" smtClean="0">
                <a:solidFill>
                  <a:schemeClr val="bg1">
                    <a:lumMod val="65000"/>
                  </a:schemeClr>
                </a:solidFill>
                <a:latin typeface="IRANSans Light" panose="020B0506030804020204" pitchFamily="34" charset="-78"/>
                <a:cs typeface="IRANSans Light" panose="020B0506030804020204" pitchFamily="34" charset="-78"/>
              </a:rPr>
              <a:t>توضیحاتی در رابطه با نحوه ایجاد بردارهای ورودی الگوریتم‌های یادگیری اعم از بردار پرسش و بردار موضوع و نوع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23" name="Text Placeholder 2"/>
          <p:cNvSpPr txBox="1">
            <a:spLocks/>
          </p:cNvSpPr>
          <p:nvPr/>
        </p:nvSpPr>
        <p:spPr>
          <a:xfrm>
            <a:off x="1800224" y="4590017"/>
            <a:ext cx="2305051" cy="80962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1200" dirty="0" smtClean="0">
                <a:solidFill>
                  <a:schemeClr val="bg1">
                    <a:lumMod val="65000"/>
                  </a:schemeClr>
                </a:solidFill>
                <a:latin typeface="IRANSans Light" panose="020B0506030804020204" pitchFamily="34" charset="-78"/>
                <a:cs typeface="IRANSans Light" panose="020B0506030804020204" pitchFamily="34" charset="-78"/>
              </a:rPr>
              <a:t>توضیح آموزش چند‌برچسبی و سه الگوریتم یادگیری به کار گرفته شده در این پروژه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623887" y="733426"/>
            <a:ext cx="7920037" cy="2876550"/>
          </a:xfrm>
          <a:prstGeom prst="rect">
            <a:avLst/>
          </a:prstGeom>
          <a:noFill/>
        </p:spPr>
        <p:txBody>
          <a:bodyPr anchor="t"/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10560"/>
              </a:lnSpc>
            </a:pPr>
            <a:r>
              <a:rPr lang="fa-IR" sz="3200" b="1" spc="-150" dirty="0" smtClean="0">
                <a:blipFill dpi="0" rotWithShape="1">
                  <a:blip r:embed="rId4"/>
                  <a:srcRect/>
                  <a:tile tx="-425450" ty="-2432050" sx="50000" sy="50000" flip="none" algn="tl"/>
                </a:blip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IRANSans" panose="020B0506030804020204" pitchFamily="34" charset="-78"/>
                <a:cs typeface="IRANSans" panose="020B0506030804020204" pitchFamily="34" charset="-78"/>
              </a:rPr>
              <a:t>بخش دوم</a:t>
            </a:r>
            <a:r>
              <a:rPr lang="fa-IR" sz="4800" spc="-150" dirty="0" smtClean="0">
                <a:blipFill dpi="0" rotWithShape="1">
                  <a:blip r:embed="rId4"/>
                  <a:srcRect/>
                  <a:tile tx="-425450" ty="-2432050" sx="50000" sy="50000" flip="none" algn="tl"/>
                </a:blip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IRANSans" panose="020B0506030804020204" pitchFamily="34" charset="-78"/>
                <a:cs typeface="IRANSans" panose="020B0506030804020204" pitchFamily="34" charset="-78"/>
              </a:rPr>
              <a:t/>
            </a:r>
            <a:br>
              <a:rPr lang="fa-IR" sz="4800" spc="-150" dirty="0" smtClean="0">
                <a:blipFill dpi="0" rotWithShape="1">
                  <a:blip r:embed="rId4"/>
                  <a:srcRect/>
                  <a:tile tx="-425450" ty="-2432050" sx="50000" sy="50000" flip="none" algn="tl"/>
                </a:blip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IRANSans" panose="020B0506030804020204" pitchFamily="34" charset="-78"/>
                <a:cs typeface="IRANSans" panose="020B0506030804020204" pitchFamily="34" charset="-78"/>
              </a:rPr>
            </a:br>
            <a:r>
              <a:rPr lang="fa-IR" sz="8800" b="1" spc="-150" dirty="0" smtClean="0">
                <a:blipFill dpi="0" rotWithShape="1">
                  <a:blip r:embed="rId4"/>
                  <a:srcRect/>
                  <a:tile tx="-425450" ty="-2432050" sx="50000" sy="50000" flip="none" algn="tl"/>
                </a:blip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IRANSans Black" panose="020B0506030804020204" pitchFamily="34" charset="-78"/>
                <a:cs typeface="IRANSans Black" panose="020B0506030804020204" pitchFamily="34" charset="-78"/>
              </a:rPr>
              <a:t>یادگیری مدل‌ها</a:t>
            </a:r>
            <a:endParaRPr lang="en-US" sz="8800" b="1" spc="-150" dirty="0">
              <a:blipFill dpi="0" rotWithShape="1">
                <a:blip r:embed="rId4"/>
                <a:srcRect/>
                <a:tile tx="-425450" ty="-2432050" sx="50000" sy="50000" flip="none" algn="tl"/>
              </a:blipFill>
              <a:effectLst>
                <a:outerShdw blurRad="165100" dist="152400" dir="5400000" sx="99000" sy="99000" algn="t" rotWithShape="0">
                  <a:prstClr val="black">
                    <a:alpha val="39000"/>
                  </a:prstClr>
                </a:outerShdw>
              </a:effectLst>
              <a:latin typeface="IRANSans Black" panose="020B0506030804020204" pitchFamily="34" charset="-78"/>
              <a:cs typeface="IRANSans Black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2863753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5438775" y="1"/>
            <a:ext cx="3705224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05390" y="6275940"/>
            <a:ext cx="8323696" cy="23100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مـقــد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ّ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مـــــه‌ 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󠆭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یـادگیـــری مـــدل‌ها</a:t>
            </a:r>
            <a:r>
              <a:rPr lang="en-US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داده‌هــای آمــــوزش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ارزیــابی مــدل‌‌ها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پـیــاده‌ســـازی‌ها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7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◄</a:t>
            </a:r>
            <a:r>
              <a:rPr lang="fa-IR" sz="12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نتیجـــه‌گیـــری</a:t>
            </a: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6321317" y="1366132"/>
            <a:ext cx="1944904" cy="266294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700"/>
              </a:lnSpc>
            </a:pPr>
            <a:r>
              <a:rPr lang="fa-IR" sz="4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شـیوۀ </a:t>
            </a:r>
          </a:p>
          <a:p>
            <a:pPr>
              <a:lnSpc>
                <a:spcPts val="3700"/>
              </a:lnSpc>
            </a:pPr>
            <a:r>
              <a:rPr lang="fa-IR" sz="4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ارائــۀ</a:t>
            </a:r>
          </a:p>
          <a:p>
            <a:pPr>
              <a:lnSpc>
                <a:spcPts val="3700"/>
              </a:lnSpc>
            </a:pPr>
            <a:r>
              <a:rPr lang="fa-IR" sz="4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داد‌ه‌های</a:t>
            </a:r>
          </a:p>
          <a:p>
            <a:pPr>
              <a:lnSpc>
                <a:spcPts val="3700"/>
              </a:lnSpc>
            </a:pPr>
            <a:r>
              <a:rPr lang="fa-IR" sz="4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آمـوزش</a:t>
            </a:r>
            <a:endParaRPr lang="en-US" sz="4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8" y="113760"/>
            <a:ext cx="387681" cy="296189"/>
          </a:xfrm>
          <a:prstGeom prst="rect">
            <a:avLst/>
          </a:prstGeom>
          <a:noFill/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900" b="0" dirty="0" smtClean="0">
                <a:solidFill>
                  <a:schemeClr val="bg1">
                    <a:lumMod val="75000"/>
                  </a:schemeClr>
                </a:solidFill>
              </a:rPr>
              <a:t>دانشکده مهندسی کامپیوتر  </a:t>
            </a:r>
            <a:r>
              <a:rPr lang="fa-IR" sz="900" b="0" dirty="0" smtClean="0"/>
              <a:t>دانشگاه صنعتی امیرکبیر  </a:t>
            </a:r>
            <a:endParaRPr lang="en-US" sz="1000" b="0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5788904" y="154456"/>
            <a:ext cx="3145371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r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000" b="0" dirty="0" smtClean="0">
                <a:solidFill>
                  <a:srgbClr val="00B0F0"/>
                </a:solidFill>
              </a:rPr>
              <a:t>سامانه تشخیص موضوع و</a:t>
            </a:r>
            <a:r>
              <a:rPr lang="fa-IR" sz="1000" b="0" baseline="0" dirty="0" smtClean="0">
                <a:solidFill>
                  <a:srgbClr val="00B0F0"/>
                </a:solidFill>
              </a:rPr>
              <a:t> نوع پرسش</a:t>
            </a:r>
            <a:r>
              <a:rPr lang="en-US" sz="1000" b="0" baseline="0" dirty="0" smtClean="0">
                <a:solidFill>
                  <a:srgbClr val="00B0F0"/>
                </a:solidFill>
              </a:rPr>
              <a:t> </a:t>
            </a:r>
            <a:r>
              <a:rPr lang="fa-IR" sz="1000" b="0" baseline="0" dirty="0" smtClean="0">
                <a:solidFill>
                  <a:srgbClr val="00B0F0"/>
                </a:solidFill>
              </a:rPr>
              <a:t> </a:t>
            </a:r>
            <a:r>
              <a:rPr lang="fa-IR" sz="1000" b="1" baseline="0" dirty="0" smtClean="0">
                <a:solidFill>
                  <a:srgbClr val="00B0F0"/>
                </a:solidFill>
              </a:rPr>
              <a:t>  </a:t>
            </a:r>
            <a:r>
              <a:rPr lang="en-US" sz="1000" b="1" baseline="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a-IR" sz="1000" b="0" baseline="0" dirty="0" smtClean="0">
                <a:solidFill>
                  <a:schemeClr val="bg1">
                    <a:lumMod val="50000"/>
                  </a:schemeClr>
                </a:solidFill>
              </a:rPr>
              <a:t>امیراحمد حبیبی</a:t>
            </a:r>
            <a:endParaRPr lang="en-US" sz="1050" b="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6834240" y="113760"/>
            <a:ext cx="0" cy="28562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Text Placeholder 2"/>
          <p:cNvSpPr txBox="1">
            <a:spLocks/>
          </p:cNvSpPr>
          <p:nvPr/>
        </p:nvSpPr>
        <p:spPr>
          <a:xfrm>
            <a:off x="1158332" y="2198716"/>
            <a:ext cx="1808836" cy="3499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1800" dirty="0" smtClean="0">
                <a:solidFill>
                  <a:schemeClr val="bg1">
                    <a:lumMod val="85000"/>
                  </a:schemeClr>
                </a:solidFill>
                <a:latin typeface="IRANSans Light" panose="020B0506030804020204" pitchFamily="34" charset="-78"/>
                <a:cs typeface="IRANSans Light" panose="020B0506030804020204" pitchFamily="34" charset="-78"/>
              </a:rPr>
              <a:t>مدل کیسۀ کلمات</a:t>
            </a:r>
            <a:endParaRPr lang="en-US" sz="1800" dirty="0">
              <a:solidFill>
                <a:schemeClr val="bg1">
                  <a:lumMod val="85000"/>
                </a:schemeClr>
              </a:solidFill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22" name="Isosceles Triangle 21"/>
          <p:cNvSpPr/>
          <p:nvPr/>
        </p:nvSpPr>
        <p:spPr>
          <a:xfrm>
            <a:off x="6493934" y="1995444"/>
            <a:ext cx="335437" cy="336050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2"/>
          <p:cNvSpPr txBox="1">
            <a:spLocks/>
          </p:cNvSpPr>
          <p:nvPr/>
        </p:nvSpPr>
        <p:spPr>
          <a:xfrm>
            <a:off x="1797353" y="1546589"/>
            <a:ext cx="2074972" cy="477283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2800" b="1" dirty="0" smtClean="0">
                <a:solidFill>
                  <a:schemeClr val="bg1">
                    <a:lumMod val="95000"/>
                  </a:schemeClr>
                </a:solidFill>
                <a:latin typeface="IRANSans Light" panose="020B0506030804020204" pitchFamily="34" charset="-78"/>
                <a:cs typeface="IRANSans Light" panose="020B0506030804020204" pitchFamily="34" charset="-78"/>
              </a:rPr>
              <a:t>بردار پرسش</a:t>
            </a:r>
            <a:endParaRPr lang="en-US" sz="2800" b="1" dirty="0">
              <a:solidFill>
                <a:schemeClr val="bg1">
                  <a:lumMod val="95000"/>
                </a:schemeClr>
              </a:solidFill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25" name="Text Placeholder 2"/>
          <p:cNvSpPr txBox="1">
            <a:spLocks/>
          </p:cNvSpPr>
          <p:nvPr/>
        </p:nvSpPr>
        <p:spPr>
          <a:xfrm>
            <a:off x="1797353" y="4034573"/>
            <a:ext cx="2074972" cy="477283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2800" b="1" dirty="0" smtClean="0">
                <a:solidFill>
                  <a:schemeClr val="bg1">
                    <a:lumMod val="95000"/>
                  </a:schemeClr>
                </a:solidFill>
                <a:latin typeface="IRANSans Light" panose="020B0506030804020204" pitchFamily="34" charset="-78"/>
                <a:cs typeface="IRANSans Light" panose="020B0506030804020204" pitchFamily="34" charset="-78"/>
              </a:rPr>
              <a:t>بردار موضوع و نوع</a:t>
            </a:r>
            <a:endParaRPr lang="en-US" sz="2800" b="1" dirty="0">
              <a:solidFill>
                <a:schemeClr val="bg1">
                  <a:lumMod val="95000"/>
                </a:schemeClr>
              </a:solidFill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 rot="5400000">
            <a:off x="3950040" y="1700865"/>
            <a:ext cx="168422" cy="168730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/>
          <p:cNvSpPr/>
          <p:nvPr/>
        </p:nvSpPr>
        <p:spPr>
          <a:xfrm rot="5400000">
            <a:off x="3950040" y="4186371"/>
            <a:ext cx="168422" cy="168730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 Placeholder 2"/>
          <p:cNvSpPr txBox="1">
            <a:spLocks/>
          </p:cNvSpPr>
          <p:nvPr/>
        </p:nvSpPr>
        <p:spPr>
          <a:xfrm>
            <a:off x="1158332" y="2717551"/>
            <a:ext cx="1808836" cy="3499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1800" dirty="0" smtClean="0">
                <a:solidFill>
                  <a:schemeClr val="bg1">
                    <a:lumMod val="85000"/>
                  </a:schemeClr>
                </a:solidFill>
                <a:latin typeface="IRANSans Light" panose="020B0506030804020204" pitchFamily="34" charset="-78"/>
                <a:cs typeface="IRANSans Light" panose="020B0506030804020204" pitchFamily="34" charset="-78"/>
              </a:rPr>
              <a:t>بردار تعبیۀ کلمات</a:t>
            </a:r>
            <a:endParaRPr lang="en-US" sz="1800" dirty="0">
              <a:solidFill>
                <a:schemeClr val="bg1">
                  <a:lumMod val="85000"/>
                </a:schemeClr>
              </a:solidFill>
              <a:latin typeface="IRANSans Light" panose="020B0506030804020204" pitchFamily="34" charset="-78"/>
              <a:cs typeface="IRANSans Light" panose="020B0506030804020204" pitchFamily="34" charset="-78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6385165" y="4935253"/>
            <a:ext cx="1955755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30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libri Light"/>
        <a:ea typeface=""/>
        <a:cs typeface="Calibri"/>
      </a:majorFont>
      <a:minorFont>
        <a:latin typeface="Calibri"/>
        <a:ea typeface="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14460</TotalTime>
  <Words>2870</Words>
  <Application>Microsoft Office PowerPoint</Application>
  <PresentationFormat>On-screen Show (4:3)</PresentationFormat>
  <Paragraphs>774</Paragraphs>
  <Slides>47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60" baseType="lpstr">
      <vt:lpstr>Arial</vt:lpstr>
      <vt:lpstr>Noto Sans</vt:lpstr>
      <vt:lpstr>IRANSans</vt:lpstr>
      <vt:lpstr>Calibri Light</vt:lpstr>
      <vt:lpstr>Ubuntu</vt:lpstr>
      <vt:lpstr>IRANSans Light</vt:lpstr>
      <vt:lpstr>Wingdings</vt:lpstr>
      <vt:lpstr>IRANSans Black</vt:lpstr>
      <vt:lpstr>B Nazanin</vt:lpstr>
      <vt:lpstr>Calibri</vt:lpstr>
      <vt:lpstr>Cambria Math</vt:lpstr>
      <vt:lpstr>Office Theme</vt:lpstr>
      <vt:lpstr>Visio</vt:lpstr>
      <vt:lpstr>طراحـی و پیاده‌سـازی سـامانۀ تشخیص موضوع و نوع پرسش با اسـتفاده از الگـوریـتم‌های یادگیـری ماشیـن</vt:lpstr>
      <vt:lpstr>PowerPoint Presentation</vt:lpstr>
      <vt:lpstr>PowerPoint Presentation</vt:lpstr>
      <vt:lpstr>پرسش  و پاسخ  انجمنی</vt:lpstr>
      <vt:lpstr>دسته‌بندی پرسش‌ها</vt:lpstr>
      <vt:lpstr>تعریف مسئله</vt:lpstr>
      <vt:lpstr>داده‌های آمــوزش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بخش سوم داده‌های آموزش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منابع و مراجع</vt:lpstr>
      <vt:lpstr>منابع و مراجع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Malware Detection  based on Dependency Graph  using Hybrid genetic Algorithm</dc:title>
  <dc:creator>Amir Ahmad Habibi</dc:creator>
  <cp:lastModifiedBy>Amir Ahmad Habibi</cp:lastModifiedBy>
  <cp:revision>879</cp:revision>
  <dcterms:created xsi:type="dcterms:W3CDTF">2016-05-24T12:28:52Z</dcterms:created>
  <dcterms:modified xsi:type="dcterms:W3CDTF">2018-04-18T12:51:32Z</dcterms:modified>
  <cp:contentStatus/>
</cp:coreProperties>
</file>